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0AEE8-C48A-482F-ACC5-F93BE8AA88D5}" type="datetimeFigureOut">
              <a:rPr lang="ko-KR" altLang="en-US" smtClean="0"/>
              <a:t>2016-12-14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A7233-93D7-413E-9D8A-0F0686DE14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8035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0AEE8-C48A-482F-ACC5-F93BE8AA88D5}" type="datetimeFigureOut">
              <a:rPr lang="ko-KR" altLang="en-US" smtClean="0"/>
              <a:t>2016-12-14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A7233-93D7-413E-9D8A-0F0686DE14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3013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0AEE8-C48A-482F-ACC5-F93BE8AA88D5}" type="datetimeFigureOut">
              <a:rPr lang="ko-KR" altLang="en-US" smtClean="0"/>
              <a:t>2016-12-14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A7233-93D7-413E-9D8A-0F0686DE14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991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0AEE8-C48A-482F-ACC5-F93BE8AA88D5}" type="datetimeFigureOut">
              <a:rPr lang="ko-KR" altLang="en-US" smtClean="0"/>
              <a:t>2016-12-14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A7233-93D7-413E-9D8A-0F0686DE14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5196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0AEE8-C48A-482F-ACC5-F93BE8AA88D5}" type="datetimeFigureOut">
              <a:rPr lang="ko-KR" altLang="en-US" smtClean="0"/>
              <a:t>2016-12-14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A7233-93D7-413E-9D8A-0F0686DE14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9430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0AEE8-C48A-482F-ACC5-F93BE8AA88D5}" type="datetimeFigureOut">
              <a:rPr lang="ko-KR" altLang="en-US" smtClean="0"/>
              <a:t>2016-12-14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A7233-93D7-413E-9D8A-0F0686DE14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9336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0AEE8-C48A-482F-ACC5-F93BE8AA88D5}" type="datetimeFigureOut">
              <a:rPr lang="ko-KR" altLang="en-US" smtClean="0"/>
              <a:t>2016-12-14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A7233-93D7-413E-9D8A-0F0686DE14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2189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0AEE8-C48A-482F-ACC5-F93BE8AA88D5}" type="datetimeFigureOut">
              <a:rPr lang="ko-KR" altLang="en-US" smtClean="0"/>
              <a:t>2016-12-14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A7233-93D7-413E-9D8A-0F0686DE14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9442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0AEE8-C48A-482F-ACC5-F93BE8AA88D5}" type="datetimeFigureOut">
              <a:rPr lang="ko-KR" altLang="en-US" smtClean="0"/>
              <a:t>2016-12-14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A7233-93D7-413E-9D8A-0F0686DE14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15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0AEE8-C48A-482F-ACC5-F93BE8AA88D5}" type="datetimeFigureOut">
              <a:rPr lang="ko-KR" altLang="en-US" smtClean="0"/>
              <a:t>2016-12-14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A7233-93D7-413E-9D8A-0F0686DE14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920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0AEE8-C48A-482F-ACC5-F93BE8AA88D5}" type="datetimeFigureOut">
              <a:rPr lang="ko-KR" altLang="en-US" smtClean="0"/>
              <a:t>2016-12-14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A7233-93D7-413E-9D8A-0F0686DE14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8181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0AEE8-C48A-482F-ACC5-F93BE8AA88D5}" type="datetimeFigureOut">
              <a:rPr lang="ko-KR" altLang="en-US" smtClean="0"/>
              <a:t>2016-12-14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A7233-93D7-413E-9D8A-0F0686DE141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8995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구름 3"/>
          <p:cNvSpPr/>
          <p:nvPr/>
        </p:nvSpPr>
        <p:spPr>
          <a:xfrm>
            <a:off x="539552" y="3153001"/>
            <a:ext cx="2952328" cy="2736304"/>
          </a:xfrm>
          <a:prstGeom prst="cloud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glow rad="203200">
              <a:schemeClr val="bg1"/>
            </a:glow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187624" y="476672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latin typeface="HY백송B" pitchFamily="18" charset="-127"/>
                <a:ea typeface="HY백송B" pitchFamily="18" charset="-127"/>
              </a:rPr>
              <a:t>다도</a:t>
            </a:r>
            <a:r>
              <a:rPr lang="en-US" altLang="ko-KR" sz="2800" b="1" dirty="0" smtClean="0">
                <a:latin typeface="HY백송B" pitchFamily="18" charset="-127"/>
                <a:ea typeface="HY백송B" pitchFamily="18" charset="-127"/>
              </a:rPr>
              <a:t>(</a:t>
            </a:r>
            <a:r>
              <a:rPr lang="ko-KR" altLang="en-US" sz="2800" b="1" dirty="0" smtClean="0">
                <a:latin typeface="HY백송B" pitchFamily="18" charset="-127"/>
                <a:ea typeface="HY백송B" pitchFamily="18" charset="-127"/>
              </a:rPr>
              <a:t>茶道</a:t>
            </a:r>
            <a:r>
              <a:rPr lang="en-US" altLang="ko-KR" sz="2800" b="1" dirty="0" smtClean="0">
                <a:latin typeface="HY백송B" pitchFamily="18" charset="-127"/>
                <a:ea typeface="HY백송B" pitchFamily="18" charset="-127"/>
              </a:rPr>
              <a:t>)</a:t>
            </a:r>
            <a:r>
              <a:rPr lang="ko-KR" altLang="en-US" sz="2800" b="1" dirty="0" smtClean="0">
                <a:latin typeface="HY백송B" pitchFamily="18" charset="-127"/>
                <a:ea typeface="HY백송B" pitchFamily="18" charset="-127"/>
              </a:rPr>
              <a:t>지도 재능봉사 자 모집</a:t>
            </a:r>
            <a:endParaRPr lang="ko-KR" altLang="en-US" sz="2800" b="1" dirty="0">
              <a:latin typeface="HY백송B" pitchFamily="18" charset="-127"/>
              <a:ea typeface="HY백송B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1124744"/>
            <a:ext cx="8568952" cy="874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양재튼튼체B" pitchFamily="18" charset="-127"/>
                <a:ea typeface="양재튼튼체B" pitchFamily="18" charset="-127"/>
              </a:rPr>
              <a:t> </a:t>
            </a:r>
            <a:r>
              <a:rPr lang="en-US" altLang="ko-KR" dirty="0" smtClean="0">
                <a:latin typeface="양재튼튼체B" pitchFamily="18" charset="-127"/>
                <a:ea typeface="양재튼튼체B" pitchFamily="18" charset="-127"/>
              </a:rPr>
              <a:t>  2017</a:t>
            </a:r>
            <a:r>
              <a:rPr lang="ko-KR" altLang="en-US" dirty="0" smtClean="0">
                <a:latin typeface="양재튼튼체B" pitchFamily="18" charset="-127"/>
                <a:ea typeface="양재튼튼체B" pitchFamily="18" charset="-127"/>
              </a:rPr>
              <a:t>년 </a:t>
            </a:r>
            <a:r>
              <a:rPr lang="ko-KR" altLang="en-US" dirty="0" err="1" smtClean="0">
                <a:latin typeface="양재튼튼체B" pitchFamily="18" charset="-127"/>
                <a:ea typeface="양재튼튼체B" pitchFamily="18" charset="-127"/>
              </a:rPr>
              <a:t>노인재능나눔활동의</a:t>
            </a:r>
            <a:r>
              <a:rPr lang="ko-KR" altLang="en-US" dirty="0" smtClean="0">
                <a:latin typeface="양재튼튼체B" pitchFamily="18" charset="-127"/>
                <a:ea typeface="양재튼튼체B" pitchFamily="18" charset="-127"/>
              </a:rPr>
              <a:t> 일환으로 진행될 어린이 대상 </a:t>
            </a:r>
            <a:r>
              <a:rPr lang="en-US" altLang="ko-KR" dirty="0" smtClean="0">
                <a:latin typeface="양재튼튼체B" pitchFamily="18" charset="-127"/>
                <a:ea typeface="양재튼튼체B" pitchFamily="18" charset="-127"/>
              </a:rPr>
              <a:t>‘</a:t>
            </a:r>
            <a:r>
              <a:rPr lang="ko-KR" altLang="en-US" b="1" dirty="0" smtClean="0">
                <a:latin typeface="양재튼튼체B" pitchFamily="18" charset="-127"/>
                <a:ea typeface="양재튼튼체B" pitchFamily="18" charset="-127"/>
              </a:rPr>
              <a:t>茶道</a:t>
            </a:r>
            <a:r>
              <a:rPr lang="ko-KR" altLang="en-US" dirty="0" smtClean="0">
                <a:latin typeface="양재튼튼체B" pitchFamily="18" charset="-127"/>
                <a:ea typeface="양재튼튼체B" pitchFamily="18" charset="-127"/>
              </a:rPr>
              <a:t>교실</a:t>
            </a:r>
            <a:r>
              <a:rPr lang="en-US" altLang="ko-KR" dirty="0" smtClean="0">
                <a:latin typeface="양재튼튼체B" pitchFamily="18" charset="-127"/>
                <a:ea typeface="양재튼튼체B" pitchFamily="18" charset="-127"/>
              </a:rPr>
              <a:t>’</a:t>
            </a:r>
            <a:r>
              <a:rPr lang="ko-KR" altLang="en-US" dirty="0" smtClean="0">
                <a:latin typeface="양재튼튼체B" pitchFamily="18" charset="-127"/>
                <a:ea typeface="양재튼튼체B" pitchFamily="18" charset="-127"/>
              </a:rPr>
              <a:t>을  </a:t>
            </a:r>
            <a:endParaRPr lang="en-US" altLang="ko-KR" dirty="0" smtClean="0">
              <a:latin typeface="양재튼튼체B" pitchFamily="18" charset="-127"/>
              <a:ea typeface="양재튼튼체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양재튼튼체B" pitchFamily="18" charset="-127"/>
                <a:ea typeface="양재튼튼체B" pitchFamily="18" charset="-127"/>
              </a:rPr>
              <a:t>진행하기 위한 사전 수요조사 및 참여 희망자를 모집합니다</a:t>
            </a:r>
            <a:r>
              <a:rPr lang="en-US" altLang="ko-KR" dirty="0" smtClean="0">
                <a:latin typeface="양재튼튼체B" pitchFamily="18" charset="-127"/>
                <a:ea typeface="양재튼튼체B" pitchFamily="18" charset="-127"/>
              </a:rPr>
              <a:t>.</a:t>
            </a:r>
            <a:endParaRPr lang="ko-KR" altLang="en-US" dirty="0">
              <a:latin typeface="양재튼튼체B" pitchFamily="18" charset="-127"/>
              <a:ea typeface="양재튼튼체B" pitchFamily="18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3479344" y="2191380"/>
            <a:ext cx="5271411" cy="1815882"/>
            <a:chOff x="3479344" y="2683403"/>
            <a:chExt cx="5271411" cy="1815882"/>
          </a:xfrm>
        </p:grpSpPr>
        <p:sp>
          <p:nvSpPr>
            <p:cNvPr id="8" name="타원 7"/>
            <p:cNvSpPr/>
            <p:nvPr/>
          </p:nvSpPr>
          <p:spPr>
            <a:xfrm>
              <a:off x="3479344" y="2715391"/>
              <a:ext cx="300395" cy="300395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631834" y="2683403"/>
              <a:ext cx="5118921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>
                  <a:latin typeface="양재튼튼체B" pitchFamily="18" charset="-127"/>
                  <a:ea typeface="양재튼튼체B" pitchFamily="18" charset="-127"/>
                </a:rPr>
                <a:t> </a:t>
              </a:r>
              <a:r>
                <a:rPr lang="en-US" altLang="ko-KR" sz="1600" dirty="0" smtClean="0">
                  <a:latin typeface="양재튼튼체B" pitchFamily="18" charset="-127"/>
                  <a:ea typeface="양재튼튼체B" pitchFamily="18" charset="-127"/>
                </a:rPr>
                <a:t> </a:t>
              </a:r>
              <a:r>
                <a:rPr lang="ko-KR" altLang="en-US" sz="1600" dirty="0" smtClean="0">
                  <a:latin typeface="양재튼튼체B" pitchFamily="18" charset="-127"/>
                  <a:ea typeface="양재튼튼체B" pitchFamily="18" charset="-127"/>
                </a:rPr>
                <a:t>기 본 요 건</a:t>
              </a:r>
              <a:endParaRPr lang="en-US" altLang="ko-KR" sz="1600" dirty="0" smtClean="0">
                <a:latin typeface="양재튼튼체B" pitchFamily="18" charset="-127"/>
                <a:ea typeface="양재튼튼체B" pitchFamily="18" charset="-127"/>
              </a:endParaRPr>
            </a:p>
            <a:p>
              <a:r>
                <a:rPr lang="en-US" altLang="ko-KR" sz="1600" dirty="0">
                  <a:latin typeface="양재튼튼체B" pitchFamily="18" charset="-127"/>
                  <a:ea typeface="양재튼튼체B" pitchFamily="18" charset="-127"/>
                </a:rPr>
                <a:t> </a:t>
              </a:r>
              <a:r>
                <a:rPr lang="en-US" altLang="ko-KR" sz="1600" dirty="0" smtClean="0">
                  <a:latin typeface="양재튼튼체B" pitchFamily="18" charset="-127"/>
                  <a:ea typeface="양재튼튼체B" pitchFamily="18" charset="-127"/>
                </a:rPr>
                <a:t>- </a:t>
              </a:r>
              <a:r>
                <a:rPr lang="ko-KR" altLang="en-US" sz="1600" dirty="0" smtClean="0">
                  <a:latin typeface="양재튼튼체B" pitchFamily="18" charset="-127"/>
                  <a:ea typeface="양재튼튼체B" pitchFamily="18" charset="-127"/>
                </a:rPr>
                <a:t>만</a:t>
              </a:r>
              <a:r>
                <a:rPr lang="en-US" altLang="ko-KR" sz="1600" dirty="0" smtClean="0">
                  <a:latin typeface="양재튼튼체B" pitchFamily="18" charset="-127"/>
                  <a:ea typeface="양재튼튼체B" pitchFamily="18" charset="-127"/>
                </a:rPr>
                <a:t>65</a:t>
              </a:r>
              <a:r>
                <a:rPr lang="ko-KR" altLang="en-US" sz="1600" dirty="0" smtClean="0">
                  <a:latin typeface="양재튼튼체B" pitchFamily="18" charset="-127"/>
                  <a:ea typeface="양재튼튼체B" pitchFamily="18" charset="-127"/>
                </a:rPr>
                <a:t>세 이상</a:t>
              </a:r>
              <a:endParaRPr lang="en-US" altLang="ko-KR" sz="1600" dirty="0" smtClean="0">
                <a:latin typeface="양재튼튼체B" pitchFamily="18" charset="-127"/>
                <a:ea typeface="양재튼튼체B" pitchFamily="18" charset="-127"/>
              </a:endParaRPr>
            </a:p>
            <a:p>
              <a:r>
                <a:rPr lang="en-US" altLang="ko-KR" sz="1600" dirty="0">
                  <a:latin typeface="양재튼튼체B" pitchFamily="18" charset="-127"/>
                  <a:ea typeface="양재튼튼체B" pitchFamily="18" charset="-127"/>
                </a:rPr>
                <a:t> </a:t>
              </a:r>
              <a:r>
                <a:rPr lang="en-US" altLang="ko-KR" sz="1600" dirty="0" smtClean="0">
                  <a:latin typeface="양재튼튼체B" pitchFamily="18" charset="-127"/>
                  <a:ea typeface="양재튼튼체B" pitchFamily="18" charset="-127"/>
                </a:rPr>
                <a:t>- </a:t>
              </a:r>
              <a:r>
                <a:rPr lang="ko-KR" altLang="en-US" sz="1600" dirty="0" smtClean="0">
                  <a:latin typeface="양재튼튼체B" pitchFamily="18" charset="-127"/>
                  <a:ea typeface="양재튼튼체B" pitchFamily="18" charset="-127"/>
                </a:rPr>
                <a:t>기초연금 미 </a:t>
              </a:r>
              <a:r>
                <a:rPr lang="ko-KR" altLang="en-US" sz="1600" dirty="0" err="1" smtClean="0">
                  <a:latin typeface="양재튼튼체B" pitchFamily="18" charset="-127"/>
                  <a:ea typeface="양재튼튼체B" pitchFamily="18" charset="-127"/>
                </a:rPr>
                <a:t>수급자</a:t>
              </a:r>
              <a:endParaRPr lang="en-US" altLang="ko-KR" sz="1600" dirty="0" smtClean="0">
                <a:latin typeface="양재튼튼체B" pitchFamily="18" charset="-127"/>
                <a:ea typeface="양재튼튼체B" pitchFamily="18" charset="-127"/>
              </a:endParaRPr>
            </a:p>
            <a:p>
              <a:r>
                <a:rPr lang="en-US" altLang="ko-KR" sz="1600" dirty="0">
                  <a:latin typeface="양재튼튼체B" pitchFamily="18" charset="-127"/>
                  <a:ea typeface="양재튼튼체B" pitchFamily="18" charset="-127"/>
                </a:rPr>
                <a:t> </a:t>
              </a:r>
              <a:r>
                <a:rPr lang="en-US" altLang="ko-KR" sz="1600" dirty="0" smtClean="0">
                  <a:latin typeface="양재튼튼체B" pitchFamily="18" charset="-127"/>
                  <a:ea typeface="양재튼튼체B" pitchFamily="18" charset="-127"/>
                </a:rPr>
                <a:t>- </a:t>
              </a:r>
              <a:r>
                <a:rPr lang="ko-KR" altLang="en-US" sz="1600" dirty="0" smtClean="0">
                  <a:latin typeface="양재튼튼체B" pitchFamily="18" charset="-127"/>
                  <a:ea typeface="양재튼튼체B" pitchFamily="18" charset="-127"/>
                </a:rPr>
                <a:t>직장보험 미 가입자</a:t>
              </a:r>
              <a:endParaRPr lang="en-US" altLang="ko-KR" sz="1600" dirty="0" smtClean="0">
                <a:latin typeface="양재튼튼체B" pitchFamily="18" charset="-127"/>
                <a:ea typeface="양재튼튼체B" pitchFamily="18" charset="-127"/>
              </a:endParaRPr>
            </a:p>
            <a:p>
              <a:r>
                <a:rPr lang="en-US" altLang="ko-KR" sz="1600" dirty="0">
                  <a:latin typeface="양재튼튼체B" pitchFamily="18" charset="-127"/>
                  <a:ea typeface="양재튼튼체B" pitchFamily="18" charset="-127"/>
                </a:rPr>
                <a:t> </a:t>
              </a:r>
              <a:r>
                <a:rPr lang="en-US" altLang="ko-KR" sz="1600" dirty="0" smtClean="0">
                  <a:latin typeface="양재튼튼체B" pitchFamily="18" charset="-127"/>
                  <a:ea typeface="양재튼튼체B" pitchFamily="18" charset="-127"/>
                </a:rPr>
                <a:t>- </a:t>
              </a:r>
              <a:r>
                <a:rPr lang="ko-KR" altLang="en-US" sz="1600" dirty="0" smtClean="0">
                  <a:latin typeface="양재튼튼체B" pitchFamily="18" charset="-127"/>
                  <a:ea typeface="양재튼튼체B" pitchFamily="18" charset="-127"/>
                </a:rPr>
                <a:t>요양등급을 받지 않은 분</a:t>
              </a:r>
              <a:endParaRPr lang="en-US" altLang="ko-KR" sz="1600" dirty="0" smtClean="0">
                <a:latin typeface="양재튼튼체B" pitchFamily="18" charset="-127"/>
                <a:ea typeface="양재튼튼체B" pitchFamily="18" charset="-127"/>
              </a:endParaRPr>
            </a:p>
            <a:p>
              <a:r>
                <a:rPr lang="en-US" altLang="ko-KR" sz="1600" dirty="0">
                  <a:latin typeface="양재튼튼체B" pitchFamily="18" charset="-127"/>
                  <a:ea typeface="양재튼튼체B" pitchFamily="18" charset="-127"/>
                </a:rPr>
                <a:t> </a:t>
              </a:r>
              <a:r>
                <a:rPr lang="en-US" altLang="ko-KR" sz="1600" dirty="0" smtClean="0">
                  <a:latin typeface="양재튼튼체B" pitchFamily="18" charset="-127"/>
                  <a:ea typeface="양재튼튼체B" pitchFamily="18" charset="-127"/>
                </a:rPr>
                <a:t>- </a:t>
              </a:r>
              <a:r>
                <a:rPr lang="ko-KR" altLang="en-US" sz="1600" dirty="0" smtClean="0">
                  <a:latin typeface="양재튼튼체B" pitchFamily="18" charset="-127"/>
                  <a:ea typeface="양재튼튼체B" pitchFamily="18" charset="-127"/>
                </a:rPr>
                <a:t>타 재정 일자리 및  취업지원교육 미수강자</a:t>
              </a:r>
              <a:endParaRPr lang="en-US" altLang="ko-KR" sz="1600" dirty="0" smtClean="0">
                <a:latin typeface="양재튼튼체B" pitchFamily="18" charset="-127"/>
                <a:ea typeface="양재튼튼체B" pitchFamily="18" charset="-127"/>
              </a:endParaRPr>
            </a:p>
            <a:p>
              <a:r>
                <a:rPr lang="en-US" altLang="ko-KR" sz="1600" dirty="0">
                  <a:latin typeface="양재튼튼체B" pitchFamily="18" charset="-127"/>
                  <a:ea typeface="양재튼튼체B" pitchFamily="18" charset="-127"/>
                </a:rPr>
                <a:t> </a:t>
              </a:r>
              <a:r>
                <a:rPr lang="en-US" altLang="ko-KR" sz="1600" dirty="0" smtClean="0">
                  <a:latin typeface="양재튼튼체B" pitchFamily="18" charset="-127"/>
                  <a:ea typeface="양재튼튼체B" pitchFamily="18" charset="-127"/>
                </a:rPr>
                <a:t>- </a:t>
              </a:r>
              <a:r>
                <a:rPr lang="ko-KR" altLang="en-US" sz="1600" dirty="0" smtClean="0">
                  <a:latin typeface="양재튼튼체B" pitchFamily="18" charset="-127"/>
                  <a:ea typeface="양재튼튼체B" pitchFamily="18" charset="-127"/>
                </a:rPr>
                <a:t>기존 참여자 중 부정수급 사실이 없는 분</a:t>
              </a:r>
              <a:endParaRPr lang="ko-KR" altLang="en-US" sz="1600" dirty="0">
                <a:latin typeface="양재튼튼체B" pitchFamily="18" charset="-127"/>
                <a:ea typeface="양재튼튼체B" pitchFamily="18" charset="-127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3456809" y="4040904"/>
            <a:ext cx="5269119" cy="1077218"/>
            <a:chOff x="3479344" y="2699177"/>
            <a:chExt cx="5269119" cy="1077218"/>
          </a:xfrm>
        </p:grpSpPr>
        <p:sp>
          <p:nvSpPr>
            <p:cNvPr id="13" name="타원 12"/>
            <p:cNvSpPr/>
            <p:nvPr/>
          </p:nvSpPr>
          <p:spPr>
            <a:xfrm>
              <a:off x="3479344" y="2715391"/>
              <a:ext cx="300395" cy="300395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629542" y="2699177"/>
              <a:ext cx="511892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>
                  <a:latin typeface="양재튼튼체B" pitchFamily="18" charset="-127"/>
                  <a:ea typeface="양재튼튼체B" pitchFamily="18" charset="-127"/>
                </a:rPr>
                <a:t> </a:t>
              </a:r>
              <a:r>
                <a:rPr lang="en-US" altLang="ko-KR" sz="1600" dirty="0" smtClean="0">
                  <a:latin typeface="양재튼튼체B" pitchFamily="18" charset="-127"/>
                  <a:ea typeface="양재튼튼체B" pitchFamily="18" charset="-127"/>
                </a:rPr>
                <a:t> </a:t>
              </a:r>
              <a:r>
                <a:rPr lang="ko-KR" altLang="en-US" sz="1600" dirty="0" smtClean="0">
                  <a:latin typeface="양재튼튼체B" pitchFamily="18" charset="-127"/>
                  <a:ea typeface="양재튼튼체B" pitchFamily="18" charset="-127"/>
                </a:rPr>
                <a:t>자 격 요 건</a:t>
              </a:r>
              <a:endParaRPr lang="en-US" altLang="ko-KR" sz="1600" dirty="0" smtClean="0">
                <a:latin typeface="양재튼튼체B" pitchFamily="18" charset="-127"/>
                <a:ea typeface="양재튼튼체B" pitchFamily="18" charset="-127"/>
              </a:endParaRPr>
            </a:p>
            <a:p>
              <a:r>
                <a:rPr lang="en-US" altLang="ko-KR" sz="1600" dirty="0" smtClean="0">
                  <a:latin typeface="양재튼튼체B" pitchFamily="18" charset="-127"/>
                  <a:ea typeface="양재튼튼체B" pitchFamily="18" charset="-127"/>
                </a:rPr>
                <a:t> - </a:t>
              </a:r>
              <a:r>
                <a:rPr lang="ko-KR" altLang="en-US" sz="1600" dirty="0" smtClean="0">
                  <a:latin typeface="양재튼튼체B" pitchFamily="18" charset="-127"/>
                  <a:ea typeface="양재튼튼체B" pitchFamily="18" charset="-127"/>
                </a:rPr>
                <a:t>다도 지도자 과정 이수자</a:t>
              </a:r>
              <a:endParaRPr lang="en-US" altLang="ko-KR" sz="1600" dirty="0" smtClean="0">
                <a:latin typeface="양재튼튼체B" pitchFamily="18" charset="-127"/>
                <a:ea typeface="양재튼튼체B" pitchFamily="18" charset="-127"/>
              </a:endParaRPr>
            </a:p>
            <a:p>
              <a:r>
                <a:rPr lang="en-US" altLang="ko-KR" sz="1600" dirty="0">
                  <a:latin typeface="양재튼튼체B" pitchFamily="18" charset="-127"/>
                  <a:ea typeface="양재튼튼체B" pitchFamily="18" charset="-127"/>
                </a:rPr>
                <a:t> </a:t>
              </a:r>
              <a:r>
                <a:rPr lang="en-US" altLang="ko-KR" sz="1600" dirty="0" smtClean="0">
                  <a:latin typeface="양재튼튼체B" pitchFamily="18" charset="-127"/>
                  <a:ea typeface="양재튼튼체B" pitchFamily="18" charset="-127"/>
                </a:rPr>
                <a:t>- </a:t>
              </a:r>
              <a:r>
                <a:rPr lang="ko-KR" altLang="en-US" sz="1600" dirty="0" smtClean="0">
                  <a:latin typeface="양재튼튼체B" pitchFamily="18" charset="-127"/>
                  <a:ea typeface="양재튼튼체B" pitchFamily="18" charset="-127"/>
                </a:rPr>
                <a:t>다도 교실 수료자</a:t>
              </a:r>
              <a:endParaRPr lang="en-US" altLang="ko-KR" sz="1600" dirty="0" smtClean="0">
                <a:latin typeface="양재튼튼체B" pitchFamily="18" charset="-127"/>
                <a:ea typeface="양재튼튼체B" pitchFamily="18" charset="-127"/>
              </a:endParaRPr>
            </a:p>
            <a:p>
              <a:r>
                <a:rPr lang="en-US" altLang="ko-KR" sz="1600" dirty="0" smtClean="0">
                  <a:latin typeface="양재튼튼체B" pitchFamily="18" charset="-127"/>
                  <a:ea typeface="양재튼튼체B" pitchFamily="18" charset="-127"/>
                </a:rPr>
                <a:t> - </a:t>
              </a:r>
              <a:r>
                <a:rPr lang="ko-KR" altLang="en-US" sz="1600" dirty="0" err="1" smtClean="0">
                  <a:latin typeface="양재튼튼체B" pitchFamily="18" charset="-127"/>
                  <a:ea typeface="양재튼튼체B" pitchFamily="18" charset="-127"/>
                </a:rPr>
                <a:t>재능나눔활동</a:t>
              </a:r>
              <a:r>
                <a:rPr lang="ko-KR" altLang="en-US" sz="1600" dirty="0" smtClean="0">
                  <a:latin typeface="양재튼튼체B" pitchFamily="18" charset="-127"/>
                  <a:ea typeface="양재튼튼체B" pitchFamily="18" charset="-127"/>
                </a:rPr>
                <a:t> 의지가 있는 분</a:t>
              </a:r>
              <a:endParaRPr lang="en-US" altLang="ko-KR" sz="1600" dirty="0" smtClean="0">
                <a:latin typeface="양재튼튼체B" pitchFamily="18" charset="-127"/>
                <a:ea typeface="양재튼튼체B" pitchFamily="18" charset="-127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3491880" y="5375957"/>
            <a:ext cx="5269119" cy="338554"/>
            <a:chOff x="3479344" y="2699177"/>
            <a:chExt cx="5269119" cy="338554"/>
          </a:xfrm>
        </p:grpSpPr>
        <p:sp>
          <p:nvSpPr>
            <p:cNvPr id="19" name="타원 18"/>
            <p:cNvSpPr/>
            <p:nvPr/>
          </p:nvSpPr>
          <p:spPr>
            <a:xfrm>
              <a:off x="3479344" y="2715391"/>
              <a:ext cx="300395" cy="300395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629542" y="2699177"/>
              <a:ext cx="511892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>
                  <a:latin typeface="양재튼튼체B" pitchFamily="18" charset="-127"/>
                  <a:ea typeface="양재튼튼체B" pitchFamily="18" charset="-127"/>
                </a:rPr>
                <a:t> </a:t>
              </a:r>
              <a:r>
                <a:rPr lang="en-US" altLang="ko-KR" sz="1600" dirty="0" smtClean="0">
                  <a:latin typeface="양재튼튼체B" pitchFamily="18" charset="-127"/>
                  <a:ea typeface="양재튼튼체B" pitchFamily="18" charset="-127"/>
                </a:rPr>
                <a:t> </a:t>
              </a:r>
              <a:r>
                <a:rPr lang="ko-KR" altLang="en-US" sz="1600" dirty="0" smtClean="0">
                  <a:latin typeface="양재튼튼체B" pitchFamily="18" charset="-127"/>
                  <a:ea typeface="양재튼튼체B" pitchFamily="18" charset="-127"/>
                </a:rPr>
                <a:t>상 담 </a:t>
              </a:r>
              <a:r>
                <a:rPr lang="en-US" altLang="ko-KR" sz="1600" dirty="0" smtClean="0">
                  <a:latin typeface="양재튼튼체B" pitchFamily="18" charset="-127"/>
                  <a:ea typeface="양재튼튼체B" pitchFamily="18" charset="-127"/>
                </a:rPr>
                <a:t>: </a:t>
              </a:r>
              <a:r>
                <a:rPr lang="ko-KR" altLang="en-US" sz="1600" dirty="0" err="1" smtClean="0">
                  <a:latin typeface="양재튼튼체B" pitchFamily="18" charset="-127"/>
                  <a:ea typeface="양재튼튼체B" pitchFamily="18" charset="-127"/>
                </a:rPr>
                <a:t>사회복지사</a:t>
              </a:r>
              <a:r>
                <a:rPr lang="ko-KR" altLang="en-US" sz="1600" dirty="0" smtClean="0">
                  <a:latin typeface="양재튼튼체B" pitchFamily="18" charset="-127"/>
                  <a:ea typeface="양재튼튼체B" pitchFamily="18" charset="-127"/>
                </a:rPr>
                <a:t> 신은주</a:t>
              </a:r>
              <a:endParaRPr lang="en-US" altLang="ko-KR" sz="1600" dirty="0" smtClean="0">
                <a:latin typeface="양재튼튼체B" pitchFamily="18" charset="-127"/>
                <a:ea typeface="양재튼튼체B" pitchFamily="18" charset="-127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834430" y="5883788"/>
            <a:ext cx="78983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※ </a:t>
            </a:r>
            <a:r>
              <a:rPr lang="ko-KR" altLang="en-US" sz="1200" dirty="0" smtClean="0"/>
              <a:t>본 프로그램은 </a:t>
            </a:r>
            <a:r>
              <a:rPr lang="en-US" altLang="ko-KR" sz="1200" dirty="0" smtClean="0"/>
              <a:t>2017</a:t>
            </a:r>
            <a:r>
              <a:rPr lang="ko-KR" altLang="en-US" sz="1200" dirty="0" smtClean="0"/>
              <a:t>년 사업 진행을 위한 사전 조사로 정부 시책에 따라 진행되지 않을 수도 있습니다</a:t>
            </a:r>
            <a:r>
              <a:rPr lang="en-US" altLang="ko-KR" sz="1200" dirty="0" smtClean="0"/>
              <a:t>.</a:t>
            </a:r>
            <a:endParaRPr lang="ko-KR" altLang="en-US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6191884"/>
            <a:ext cx="3312368" cy="430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5411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119</Words>
  <Application>Microsoft Office PowerPoint</Application>
  <PresentationFormat>화면 슬라이드 쇼(4:3)</PresentationFormat>
  <Paragraphs>16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CSWC</dc:creator>
  <cp:lastModifiedBy>CSWC</cp:lastModifiedBy>
  <cp:revision>4</cp:revision>
  <dcterms:created xsi:type="dcterms:W3CDTF">2016-12-14T05:04:48Z</dcterms:created>
  <dcterms:modified xsi:type="dcterms:W3CDTF">2016-12-14T05:44:45Z</dcterms:modified>
</cp:coreProperties>
</file>