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handoutMasterIdLst>
    <p:handoutMasterId r:id="rId4"/>
  </p:handoutMasterIdLst>
  <p:sldIdLst>
    <p:sldId id="299" r:id="rId2"/>
  </p:sldIdLst>
  <p:sldSz cx="9144000" cy="6858000" type="screen4x3"/>
  <p:notesSz cx="6918325" cy="100488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03B5"/>
    <a:srgbClr val="63279F"/>
    <a:srgbClr val="0000FF"/>
    <a:srgbClr val="99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41" autoAdjust="0"/>
  </p:normalViewPr>
  <p:slideViewPr>
    <p:cSldViewPr>
      <p:cViewPr varScale="1">
        <p:scale>
          <a:sx n="79" d="100"/>
          <a:sy n="79" d="100"/>
        </p:scale>
        <p:origin x="-102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094" y="-78"/>
      </p:cViewPr>
      <p:guideLst>
        <p:guide orient="horz" pos="3165"/>
        <p:guide pos="217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18783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r">
              <a:defRPr sz="1300"/>
            </a:lvl1pPr>
          </a:lstStyle>
          <a:p>
            <a:fld id="{892F6D62-4839-49BA-8C55-899006E32C6F}" type="datetimeFigureOut">
              <a:rPr lang="ko-KR" altLang="en-US" smtClean="0"/>
              <a:pPr/>
              <a:t>2013-02-18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18783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r">
              <a:defRPr sz="1300"/>
            </a:lvl1pPr>
          </a:lstStyle>
          <a:p>
            <a:fld id="{D3248D47-7D6A-4401-B292-79D2ED1D1D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18783" y="0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/>
          <a:lstStyle>
            <a:lvl1pPr algn="r">
              <a:defRPr sz="1300"/>
            </a:lvl1pPr>
          </a:lstStyle>
          <a:p>
            <a:fld id="{E4976585-37AC-4654-93D4-4B1AF703D7D3}" type="datetimeFigureOut">
              <a:rPr lang="ko-KR" altLang="en-US" smtClean="0"/>
              <a:pPr/>
              <a:t>2013-02-18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54063"/>
            <a:ext cx="5022850" cy="3768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954" tIns="48477" rIns="96954" bIns="4847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91833" y="4773216"/>
            <a:ext cx="5534660" cy="4521994"/>
          </a:xfrm>
          <a:prstGeom prst="rect">
            <a:avLst/>
          </a:prstGeom>
        </p:spPr>
        <p:txBody>
          <a:bodyPr vert="horz" lIns="96954" tIns="48477" rIns="96954" bIns="4847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18783" y="9544687"/>
            <a:ext cx="2997941" cy="502444"/>
          </a:xfrm>
          <a:prstGeom prst="rect">
            <a:avLst/>
          </a:prstGeom>
        </p:spPr>
        <p:txBody>
          <a:bodyPr vert="horz" lIns="96954" tIns="48477" rIns="96954" bIns="48477" rtlCol="0" anchor="b"/>
          <a:lstStyle>
            <a:lvl1pPr algn="r">
              <a:defRPr sz="1300"/>
            </a:lvl1pPr>
          </a:lstStyle>
          <a:p>
            <a:fld id="{737C6D04-3D8A-4AB1-B43C-6BA0679110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FDCD-EA00-44FD-8A21-046C4932303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0D003-6DE2-4CDC-AC52-37B080AB408F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B7586-FE49-4574-A910-0375A1199371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69B7F-C93B-421A-9868-730A6482D8E8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58B2-BF25-47B5-9263-62EDB3759548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23C6-E0A0-4A9A-8A60-7D766A28FD44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FAE30-B99A-433B-949C-A0667AC1F86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1F26-7FDE-4717-BCC2-F19D533EDA3E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EC16-834A-4A74-B631-0B50A706E0D6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A261D-1722-4242-84EC-F513E5F09822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804B8-EAB9-4FF1-8DEB-BCBC08742EE3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D8240-37FF-4FFA-9AB2-96A016AA6B0B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CE677B-E76A-412E-9272-149A188B8ADA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d"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-32" y="0"/>
            <a:ext cx="9144032" cy="664371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액자 13"/>
          <p:cNvSpPr/>
          <p:nvPr/>
        </p:nvSpPr>
        <p:spPr>
          <a:xfrm>
            <a:off x="28135" y="43543"/>
            <a:ext cx="9087666" cy="786451"/>
          </a:xfrm>
          <a:prstGeom prst="frame">
            <a:avLst>
              <a:gd name="adj1" fmla="val 696"/>
            </a:avLst>
          </a:prstGeom>
          <a:solidFill>
            <a:srgbClr val="E5DF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0" y="857232"/>
            <a:ext cx="9144000" cy="60007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214282" y="142852"/>
            <a:ext cx="625042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b="1" kern="0" dirty="0" smtClean="0">
                <a:solidFill>
                  <a:srgbClr val="FFFFFF"/>
                </a:solidFill>
                <a:latin typeface="+mj-lt"/>
                <a:ea typeface="휴먼세엑스포" pitchFamily="18" charset="-127"/>
                <a:cs typeface="Arial" pitchFamily="34" charset="0"/>
              </a:rPr>
              <a:t>2012</a:t>
            </a:r>
            <a:r>
              <a:rPr kumimoji="0" lang="ko-KR" altLang="en-US" sz="3200" b="1" kern="0" dirty="0" smtClean="0">
                <a:solidFill>
                  <a:srgbClr val="FFFFFF"/>
                </a:solidFill>
                <a:latin typeface="+mj-lt"/>
                <a:ea typeface="휴먼세엑스포" pitchFamily="18" charset="-127"/>
                <a:cs typeface="Arial" pitchFamily="34" charset="0"/>
              </a:rPr>
              <a:t>년 </a:t>
            </a:r>
            <a:r>
              <a:rPr kumimoji="0" lang="ko-KR" altLang="en-US" sz="3200" b="1" kern="0" dirty="0" err="1" smtClean="0">
                <a:solidFill>
                  <a:srgbClr val="FFFFFF"/>
                </a:solidFill>
                <a:latin typeface="+mj-lt"/>
                <a:ea typeface="휴먼세엑스포" pitchFamily="18" charset="-127"/>
                <a:cs typeface="Arial" pitchFamily="34" charset="0"/>
              </a:rPr>
              <a:t>자비손노인복지센터</a:t>
            </a:r>
            <a:r>
              <a:rPr kumimoji="0" lang="ko-KR" altLang="en-US" sz="3200" b="1" kern="0" dirty="0" smtClean="0">
                <a:solidFill>
                  <a:srgbClr val="FFFFFF"/>
                </a:solidFill>
                <a:latin typeface="+mj-lt"/>
                <a:ea typeface="휴먼세엑스포" pitchFamily="18" charset="-127"/>
                <a:cs typeface="Arial" pitchFamily="34" charset="0"/>
              </a:rPr>
              <a:t> 결산</a:t>
            </a:r>
            <a:endParaRPr kumimoji="0" lang="en-US" altLang="ko-KR" sz="3200" b="1" kern="0" dirty="0">
              <a:solidFill>
                <a:srgbClr val="FFFFFF"/>
              </a:solidFill>
              <a:latin typeface="+mj-lt"/>
              <a:ea typeface="휴먼세엑스포" pitchFamily="18" charset="-127"/>
              <a:cs typeface="Arial" pitchFamily="34" charset="0"/>
            </a:endParaRPr>
          </a:p>
        </p:txBody>
      </p:sp>
      <p:sp>
        <p:nvSpPr>
          <p:cNvPr id="92" name="Rectangle 3"/>
          <p:cNvSpPr>
            <a:spLocks noChangeArrowheads="1"/>
          </p:cNvSpPr>
          <p:nvPr/>
        </p:nvSpPr>
        <p:spPr bwMode="auto">
          <a:xfrm>
            <a:off x="8643966" y="0"/>
            <a:ext cx="76200" cy="381000"/>
          </a:xfrm>
          <a:prstGeom prst="rect">
            <a:avLst/>
          </a:prstGeom>
          <a:solidFill>
            <a:srgbClr val="FFB72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3" name="Rectangle 4"/>
          <p:cNvSpPr>
            <a:spLocks noChangeArrowheads="1"/>
          </p:cNvSpPr>
          <p:nvPr/>
        </p:nvSpPr>
        <p:spPr bwMode="auto">
          <a:xfrm>
            <a:off x="8783666" y="0"/>
            <a:ext cx="76200" cy="381000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4" name="Rectangle 5"/>
          <p:cNvSpPr>
            <a:spLocks noChangeArrowheads="1"/>
          </p:cNvSpPr>
          <p:nvPr/>
        </p:nvSpPr>
        <p:spPr bwMode="auto">
          <a:xfrm>
            <a:off x="8923366" y="0"/>
            <a:ext cx="76200" cy="381000"/>
          </a:xfrm>
          <a:prstGeom prst="rect">
            <a:avLst/>
          </a:prstGeom>
          <a:solidFill>
            <a:srgbClr val="4678B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42" name="표 41"/>
          <p:cNvGraphicFramePr>
            <a:graphicFrameLocks noGrp="1"/>
          </p:cNvGraphicFramePr>
          <p:nvPr/>
        </p:nvGraphicFramePr>
        <p:xfrm>
          <a:off x="107504" y="1785926"/>
          <a:ext cx="8929000" cy="448588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88036"/>
                <a:gridCol w="1080120"/>
                <a:gridCol w="1008112"/>
                <a:gridCol w="1008112"/>
                <a:gridCol w="1008108"/>
                <a:gridCol w="288032"/>
                <a:gridCol w="1152128"/>
                <a:gridCol w="1008112"/>
                <a:gridCol w="1008112"/>
                <a:gridCol w="1080128"/>
              </a:tblGrid>
              <a:tr h="422109">
                <a:tc rowSpan="2"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수입과목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dirty="0" smtClean="0"/>
                        <a:t>수입액</a:t>
                      </a:r>
                      <a:endParaRPr lang="ko-KR" altLang="en-US" sz="150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증감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지출과목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dirty="0" smtClean="0"/>
                        <a:t>지출액</a:t>
                      </a:r>
                      <a:endParaRPr lang="ko-KR" altLang="en-US" sz="150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증감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41649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예산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결산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예산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spc="0" baseline="0" dirty="0" smtClean="0"/>
                        <a:t>결산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642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1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보  조  금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1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인  건  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114,603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114,600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2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후원금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450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392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-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58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2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업무추진비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spc="0" baseline="0" dirty="0" smtClean="0"/>
                        <a:t>2,408</a:t>
                      </a:r>
                      <a:endParaRPr lang="ko-KR" altLang="en-US" sz="1500" spc="0" baseline="0" dirty="0" smtClean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2,172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236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>
                  <a:txBody>
                    <a:bodyPr/>
                    <a:lstStyle/>
                    <a:p>
                      <a:r>
                        <a:rPr lang="en-US" altLang="ko-KR" sz="1500" b="0" dirty="0" smtClean="0">
                          <a:latin typeface="+mj-lt"/>
                        </a:rPr>
                        <a:t>3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/>
                      <a:r>
                        <a:rPr lang="ko-KR" altLang="en-US" sz="1500" b="0" spc="0" baseline="0" dirty="0" err="1" smtClean="0">
                          <a:latin typeface="+mj-lt"/>
                        </a:rPr>
                        <a:t>전입금</a:t>
                      </a:r>
                      <a:endParaRPr lang="en-US" altLang="ko-KR" sz="1500" b="0" spc="0" baseline="0" dirty="0" smtClean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5,000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5,000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운  영  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21,963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21,770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4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사업수입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146,593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141,007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5,586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4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재산조성비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527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486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>
                  <a:txBody>
                    <a:bodyPr/>
                    <a:lstStyle/>
                    <a:p>
                      <a:r>
                        <a:rPr lang="en-US" altLang="ko-KR" sz="1500" b="0" dirty="0" smtClean="0">
                          <a:latin typeface="+mj-lt"/>
                        </a:rPr>
                        <a:t>6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b="0" spc="0" baseline="0" dirty="0" smtClean="0">
                          <a:latin typeface="+mj-lt"/>
                        </a:rPr>
                        <a:t>이  월  금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24,967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24,967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5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사업비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spc="0" baseline="0" dirty="0" smtClean="0"/>
                        <a:t>27,883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23,142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4,741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lt"/>
                        </a:rPr>
                        <a:t>7</a:t>
                      </a:r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b="0" spc="0" baseline="0" dirty="0" smtClean="0">
                          <a:latin typeface="+mj-lt"/>
                        </a:rPr>
                        <a:t>잡수입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500" b="0" spc="0" baseline="0" dirty="0" smtClean="0">
                          <a:latin typeface="+mj-lt"/>
                        </a:rPr>
                        <a:t>60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>
                          <a:latin typeface="+mj-lt"/>
                        </a:rPr>
                        <a:t>32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-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-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6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예비비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spc="0" baseline="0" dirty="0" smtClean="0"/>
                        <a:t>8,186</a:t>
                      </a:r>
                      <a:endParaRPr lang="ko-KR" altLang="en-US" sz="1500" spc="0" baseline="0" dirty="0" smtClean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8,186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7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운영충당</a:t>
                      </a:r>
                      <a:endParaRPr lang="en-US" altLang="ko-KR" sz="1500" spc="0" baseline="0" dirty="0" smtClean="0"/>
                    </a:p>
                    <a:p>
                      <a:pPr algn="dist" latinLnBrk="1"/>
                      <a:r>
                        <a:rPr lang="ko-KR" altLang="en-US" sz="1500" spc="0" baseline="0" dirty="0" err="1" smtClean="0"/>
                        <a:t>적림금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spc="0" baseline="0" dirty="0" smtClean="0"/>
                        <a:t>1,000</a:t>
                      </a:r>
                      <a:endParaRPr lang="ko-KR" altLang="en-US" sz="1500" spc="0" baseline="0" dirty="0" smtClean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1,000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ko-KR" altLang="en-US" sz="1500" b="0" spc="0" baseline="0" dirty="0">
                        <a:latin typeface="+mj-lt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spc="0" baseline="0" dirty="0" smtClean="0"/>
                        <a:t>8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500" spc="0" baseline="0" dirty="0" smtClean="0"/>
                        <a:t>환경개선</a:t>
                      </a:r>
                      <a:endParaRPr lang="en-US" altLang="ko-KR" sz="1500" spc="0" baseline="0" dirty="0" smtClean="0"/>
                    </a:p>
                    <a:p>
                      <a:pPr algn="dist" latinLnBrk="1"/>
                      <a:r>
                        <a:rPr lang="ko-KR" altLang="en-US" sz="1500" spc="0" baseline="0" dirty="0" smtClean="0"/>
                        <a:t>준비금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spc="0" baseline="0" dirty="0" smtClean="0"/>
                        <a:t>500</a:t>
                      </a:r>
                      <a:endParaRPr lang="ko-KR" altLang="en-US" sz="1500" spc="0" baseline="0" dirty="0" smtClean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spc="0" baseline="0" dirty="0" smtClean="0"/>
                        <a:t>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lang="ko-KR" altLang="en-US" sz="1500" spc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4286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0" baseline="0" dirty="0" smtClean="0"/>
                        <a:t>합 계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spc="0" baseline="0" dirty="0" smtClean="0"/>
                        <a:t>177,070</a:t>
                      </a:r>
                      <a:endParaRPr lang="ko-KR" altLang="en-US" sz="1500" b="0" spc="0" baseline="0" dirty="0" smtClean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/>
                        <a:t>171,398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5,672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0" baseline="0" dirty="0" smtClean="0"/>
                        <a:t>합 계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spc="0" baseline="0" dirty="0" smtClean="0"/>
                        <a:t>177,070</a:t>
                      </a:r>
                      <a:endParaRPr lang="ko-KR" altLang="en-US" sz="1500" b="0" spc="0" baseline="0" dirty="0" smtClean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ko-KR" sz="1500" b="0" spc="0" baseline="0" dirty="0" smtClean="0"/>
                        <a:t>162,170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ko-KR" altLang="en-US" sz="1500" b="0" kern="1200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△</a:t>
                      </a:r>
                      <a:r>
                        <a:rPr lang="en-US" altLang="ko-KR" sz="1500" b="0" kern="1200" spc="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14,900</a:t>
                      </a:r>
                      <a:endParaRPr lang="ko-KR" altLang="en-US" sz="1500" b="0" spc="0" baseline="0" dirty="0"/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7812360" y="1412776"/>
            <a:ext cx="12241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/>
              <a:t>(</a:t>
            </a:r>
            <a:r>
              <a:rPr lang="ko-KR" altLang="en-US" sz="1500" dirty="0" smtClean="0"/>
              <a:t>단위</a:t>
            </a:r>
            <a:r>
              <a:rPr lang="en-US" altLang="ko-KR" sz="1500" dirty="0" smtClean="0"/>
              <a:t>: </a:t>
            </a:r>
            <a:r>
              <a:rPr lang="ko-KR" altLang="en-US" sz="1500" dirty="0" smtClean="0"/>
              <a:t>천원</a:t>
            </a:r>
            <a:r>
              <a:rPr lang="en-US" altLang="ko-KR" sz="1500" dirty="0" smtClean="0"/>
              <a:t>)</a:t>
            </a:r>
            <a:endParaRPr lang="ko-KR" altLang="en-US" sz="15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accent5">
              <a:lumMod val="75000"/>
            </a:schemeClr>
          </a:solidFill>
        </a:ln>
      </a:spPr>
      <a:bodyPr lIns="10800" tIns="36000" rIns="10800" bIns="36000" rtlCol="0" anchor="ctr"/>
      <a:lstStyle>
        <a:defPPr algn="ctr" fontAlgn="base">
          <a:lnSpc>
            <a:spcPct val="110000"/>
          </a:lnSpc>
          <a:spcBef>
            <a:spcPct val="20000"/>
          </a:spcBef>
          <a:spcAft>
            <a:spcPct val="0"/>
          </a:spcAft>
          <a:defRPr kumimoji="1" sz="1400" dirty="0" smtClean="0">
            <a:solidFill>
              <a:schemeClr val="tx1"/>
            </a:solidFill>
            <a:latin typeface="휴먼세엑스포" pitchFamily="18" charset="-127"/>
            <a:ea typeface="휴먼세엑스포" pitchFamily="18" charset="-127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1900</TotalTime>
  <Words>123</Words>
  <Application>Microsoft Office PowerPoint</Application>
  <PresentationFormat>화면 슬라이드 쇼(4:3)</PresentationFormat>
  <Paragraphs>93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2_Office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joy</dc:creator>
  <cp:lastModifiedBy>Office</cp:lastModifiedBy>
  <cp:revision>196</cp:revision>
  <dcterms:created xsi:type="dcterms:W3CDTF">2010-11-11T09:35:58Z</dcterms:created>
  <dcterms:modified xsi:type="dcterms:W3CDTF">2013-02-18T03:06:04Z</dcterms:modified>
</cp:coreProperties>
</file>