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7562850" cy="10696575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B141"/>
    <a:srgbClr val="5D6DBE"/>
    <a:srgbClr val="8DD30F"/>
    <a:srgbClr val="E0A4E1"/>
    <a:srgbClr val="97A791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8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59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0" y="0"/>
            <a:ext cx="7561905" cy="10695238"/>
            <a:chOff x="0" y="0"/>
            <a:chExt cx="7561905" cy="10695238"/>
          </a:xfrm>
          <a:solidFill>
            <a:srgbClr val="00B0F0"/>
          </a:solidFill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561905" cy="10695238"/>
            </a:xfrm>
            <a:prstGeom prst="rect">
              <a:avLst/>
            </a:prstGeom>
            <a:grpFill/>
          </p:spPr>
        </p:pic>
      </p:grpSp>
      <p:grpSp>
        <p:nvGrpSpPr>
          <p:cNvPr id="1002" name="그룹 1002"/>
          <p:cNvGrpSpPr/>
          <p:nvPr/>
        </p:nvGrpSpPr>
        <p:grpSpPr>
          <a:xfrm>
            <a:off x="420928" y="490862"/>
            <a:ext cx="6592599" cy="9700004"/>
            <a:chOff x="484653" y="497617"/>
            <a:chExt cx="6592599" cy="9700004"/>
          </a:xfrm>
        </p:grpSpPr>
        <p:pic>
          <p:nvPicPr>
            <p:cNvPr id="2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4653" y="497617"/>
              <a:ext cx="6592599" cy="9700004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858388" y="1205072"/>
            <a:ext cx="5845129" cy="942815"/>
            <a:chOff x="858388" y="1225663"/>
            <a:chExt cx="5845129" cy="942815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8388" y="1225663"/>
              <a:ext cx="5845129" cy="942815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63961" y="1864682"/>
            <a:ext cx="5906532" cy="7486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접수대상 : 복지관 회원 어르신(참고사항 확인)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접수기간 : 2023.7.26(수)~7.28(금)</a:t>
            </a:r>
          </a:p>
          <a:p>
            <a:pPr>
              <a:lnSpc>
                <a:spcPct val="150000"/>
              </a:lnSpc>
            </a:pP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추첨일 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: 2023.8.3(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목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 16:00</a:t>
            </a:r>
            <a:endParaRPr lang="en-US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수납기간 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: 2023.8.21(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월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)~8.25(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금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</a:t>
            </a:r>
            <a:endParaRPr lang="en-US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교육기간 : 2023.8.21(월)~11.10(금) / 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12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주</a:t>
            </a:r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    *과목별 순차적 개강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en-US" sz="1700" dirty="0" err="1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수강료</a:t>
            </a: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 : 15,000원</a:t>
            </a:r>
          </a:p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    (차상위 : 10,500원 / 유공자 : 7,500원 / 수급자 : </a:t>
            </a:r>
            <a:r>
              <a:rPr lang="en-US" sz="1700" dirty="0" err="1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무료</a:t>
            </a: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</a:t>
            </a:r>
            <a:endParaRPr lang="en-US" sz="16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  <a:p>
            <a:pPr>
              <a:lnSpc>
                <a:spcPct val="150000"/>
              </a:lnSpc>
            </a:pPr>
            <a:endParaRPr lang="en-US" sz="16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  <a:p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접수장소 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: 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복지관 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2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층 강당</a:t>
            </a:r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ko-KR" altLang="en-US" sz="1700" spc="-15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/>
                <a:cs typeface="Noto Sans CJK KR Regular" pitchFamily="34" charset="0"/>
              </a:rPr>
              <a:t>접수이벤트 </a:t>
            </a:r>
            <a:r>
              <a:rPr lang="en-US" altLang="ko-KR" sz="1700" spc="-15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/>
                <a:cs typeface="Noto Sans CJK KR Regular" pitchFamily="34" charset="0"/>
              </a:rPr>
              <a:t>: </a:t>
            </a:r>
            <a:r>
              <a:rPr lang="ko-KR" altLang="en-US" sz="1700" spc="-15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/>
                <a:cs typeface="Noto Sans CJK KR Regular" pitchFamily="34" charset="0"/>
              </a:rPr>
              <a:t>접수 순서대로 매 </a:t>
            </a:r>
            <a:r>
              <a:rPr lang="en-US" altLang="ko-KR" sz="1700" spc="-15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/>
                <a:cs typeface="Noto Sans CJK KR Regular" pitchFamily="34" charset="0"/>
              </a:rPr>
              <a:t>100</a:t>
            </a:r>
            <a:r>
              <a:rPr lang="ko-KR" altLang="en-US" sz="1700" spc="-15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/>
                <a:cs typeface="Noto Sans CJK KR Regular" pitchFamily="34" charset="0"/>
              </a:rPr>
              <a:t>번째</a:t>
            </a:r>
            <a:r>
              <a:rPr lang="en-US" altLang="ko-KR" sz="1700" spc="-15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/>
                <a:cs typeface="Noto Sans CJK KR Regular" pitchFamily="34" charset="0"/>
              </a:rPr>
              <a:t>(</a:t>
            </a:r>
            <a:r>
              <a:rPr lang="en-US" altLang="ko-KR" sz="1700" spc="-150" dirty="0">
                <a:solidFill>
                  <a:srgbClr val="FF0000"/>
                </a:solidFill>
                <a:latin typeface="굴림체" panose="020B0609000101010101" pitchFamily="49" charset="-127"/>
                <a:ea typeface="서울남산체 M" panose="02020503020101020101"/>
                <a:cs typeface="Noto Sans CJK KR Regular" pitchFamily="34" charset="0"/>
              </a:rPr>
              <a:t>100, 200, 300</a:t>
            </a:r>
            <a:r>
              <a:rPr lang="en-US" altLang="ko-KR" sz="1700" b="1" spc="-150" dirty="0">
                <a:solidFill>
                  <a:srgbClr val="FF0000"/>
                </a:solidFill>
                <a:latin typeface="굴림체" panose="020B0609000101010101" pitchFamily="49" charset="-127"/>
                <a:ea typeface="서울남산체 M" panose="02020503020101020101"/>
                <a:cs typeface="Noto Sans CJK KR Regular" pitchFamily="34" charset="0"/>
              </a:rPr>
              <a:t>…</a:t>
            </a:r>
            <a:r>
              <a:rPr lang="en-US" altLang="ko-KR" sz="1700" spc="-150" dirty="0">
                <a:solidFill>
                  <a:srgbClr val="FF0000"/>
                </a:solidFill>
                <a:latin typeface="굴림체" panose="020B0609000101010101" pitchFamily="49" charset="-127"/>
                <a:ea typeface="서울남산체 M" panose="02020503020101020101"/>
                <a:cs typeface="Noto Sans CJK KR Regular" pitchFamily="34" charset="0"/>
              </a:rPr>
              <a:t>)</a:t>
            </a:r>
          </a:p>
          <a:p>
            <a:r>
              <a:rPr lang="en-US" altLang="ko-KR" sz="1700" spc="-150" dirty="0">
                <a:solidFill>
                  <a:srgbClr val="FF0000"/>
                </a:solidFill>
                <a:latin typeface="굴림체" panose="020B0609000101010101" pitchFamily="49" charset="-127"/>
                <a:ea typeface="서울남산체 M" panose="02020503020101020101"/>
                <a:cs typeface="Noto Sans CJK KR Regular" pitchFamily="34" charset="0"/>
              </a:rPr>
              <a:t>   </a:t>
            </a:r>
            <a:r>
              <a:rPr lang="ko-KR" altLang="en-US" sz="1700" spc="-150" dirty="0">
                <a:solidFill>
                  <a:srgbClr val="FF0000"/>
                </a:solidFill>
                <a:latin typeface="굴림체" panose="020B0609000101010101" pitchFamily="49" charset="-127"/>
                <a:ea typeface="서울남산체 M" panose="02020503020101020101"/>
                <a:cs typeface="Noto Sans CJK KR Regular" pitchFamily="34" charset="0"/>
              </a:rPr>
              <a:t>접수자에게 소정의 상품 제공</a:t>
            </a:r>
            <a:r>
              <a:rPr lang="en-US" altLang="ko-KR" sz="1700" spc="-150" dirty="0">
                <a:solidFill>
                  <a:srgbClr val="FF0000"/>
                </a:solidFill>
                <a:latin typeface="굴림체" panose="020B0609000101010101" pitchFamily="49" charset="-127"/>
                <a:ea typeface="서울남산체 M" panose="02020503020101020101"/>
                <a:cs typeface="Noto Sans CJK KR Regular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참고사항</a:t>
            </a:r>
            <a:endParaRPr lang="en-US" altLang="ko-KR" sz="1700" dirty="0">
              <a:latin typeface="서울남산체 M" panose="02020503020101020101" pitchFamily="18" charset="-127"/>
              <a:ea typeface="서울남산체 M" panose="02020503020101020101" pitchFamily="18" charset="-127"/>
              <a:cs typeface="Noto Sans CJK KR Regular" pitchFamily="34" charset="0"/>
            </a:endParaRPr>
          </a:p>
          <a:p>
            <a:r>
              <a:rPr lang="en-US" sz="14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비회원 어르신은 접수일 이전 신규가입 후 접수하여 주시기 바랍니다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.</a:t>
            </a:r>
          </a:p>
          <a:p>
            <a:r>
              <a:rPr 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하반기 운영은 기관 사정으로 인해 변동될 수 있습니다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.</a:t>
            </a:r>
          </a:p>
          <a:p>
            <a:r>
              <a:rPr 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연말 냉</a:t>
            </a:r>
            <a:r>
              <a:rPr lang="en-US" altLang="ko-KR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∙</a:t>
            </a:r>
            <a:r>
              <a:rPr lang="ko-KR" altLang="en-US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난방기 설치 공사로 인하여 수업은 </a:t>
            </a:r>
            <a:r>
              <a:rPr lang="en-US" altLang="ko-KR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12</a:t>
            </a:r>
            <a:r>
              <a:rPr lang="ko-KR" altLang="en-US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주간 진행될 예정 이오니 양해 </a:t>
            </a:r>
            <a:endParaRPr lang="en-US" altLang="ko-KR" sz="1200" dirty="0">
              <a:solidFill>
                <a:srgbClr val="FF0000"/>
              </a:solidFill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  <a:p>
            <a:r>
              <a:rPr lang="en-US" altLang="ko-KR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     </a:t>
            </a:r>
            <a:r>
              <a:rPr lang="ko-KR" altLang="en-US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부탁드립니다</a:t>
            </a:r>
            <a:r>
              <a:rPr lang="en-US" altLang="ko-KR" sz="1200" dirty="0">
                <a:solidFill>
                  <a:srgbClr val="FF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. </a:t>
            </a:r>
          </a:p>
          <a:p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개설과목은 프로그램 시간표를 참고하여 주시기 바랍니다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.</a:t>
            </a:r>
          </a:p>
          <a:p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과목 요일 및 시간은 기관 및 강사 일정에 따라 변경될 수 있습니다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.</a:t>
            </a:r>
            <a:endParaRPr lang="en-US" sz="12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0079" y="1405020"/>
            <a:ext cx="6401746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1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2023년 </a:t>
            </a:r>
            <a:r>
              <a:rPr lang="ko-KR" altLang="en-US" sz="3100" b="1" dirty="0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하</a:t>
            </a:r>
            <a:r>
              <a:rPr lang="en-US" sz="3100" b="1" dirty="0" err="1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반기</a:t>
            </a:r>
            <a:r>
              <a:rPr lang="en-US" sz="3100" b="1" dirty="0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 </a:t>
            </a:r>
            <a:r>
              <a:rPr lang="en-US" sz="3100" b="1" dirty="0">
                <a:solidFill>
                  <a:srgbClr val="0FB141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프로그램</a:t>
            </a:r>
            <a:r>
              <a:rPr lang="en-US" sz="31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 접수안내</a:t>
            </a:r>
            <a:endParaRPr lang="en-US" sz="3100" b="1" dirty="0">
              <a:latin typeface="서울남산체 EB" panose="02020503020101020101" pitchFamily="18" charset="-127"/>
              <a:ea typeface="서울남산체 EB" panose="02020503020101020101" pitchFamily="18" charset="-12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807959"/>
              </p:ext>
            </p:extLst>
          </p:nvPr>
        </p:nvGraphicFramePr>
        <p:xfrm>
          <a:off x="763961" y="5272087"/>
          <a:ext cx="5906532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1. </a:t>
                      </a:r>
                      <a:r>
                        <a:rPr lang="ko-KR" altLang="en-US" sz="14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접수</a:t>
                      </a:r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2. </a:t>
                      </a:r>
                      <a:r>
                        <a:rPr lang="ko-KR" altLang="en-US" sz="14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추첨</a:t>
                      </a:r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3. </a:t>
                      </a:r>
                      <a:r>
                        <a:rPr lang="ko-KR" altLang="en-US" sz="14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합격발표</a:t>
                      </a:r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</a:t>
                      </a:r>
                      <a:r>
                        <a:rPr lang="ko-KR" altLang="en-US" sz="1200" b="0" i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대면접수</a:t>
                      </a:r>
                      <a:r>
                        <a:rPr lang="en-US" altLang="ko-KR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b="0" i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본인내방</a:t>
                      </a:r>
                      <a:r>
                        <a:rPr lang="ko-KR" altLang="en-US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필수</a:t>
                      </a:r>
                      <a:r>
                        <a:rPr lang="en-US" altLang="ko-KR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</a:t>
                      </a:r>
                      <a:r>
                        <a:rPr lang="en-US" altLang="ko-KR" sz="1200" b="0" i="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</a:t>
                      </a:r>
                      <a:r>
                        <a:rPr lang="ko-KR" altLang="en-US" sz="1200" b="0" i="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인 </a:t>
                      </a:r>
                      <a:r>
                        <a:rPr lang="en-US" altLang="ko-KR" sz="1200" b="0" i="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b="0" i="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과목 신청가능</a:t>
                      </a:r>
                      <a:endParaRPr lang="en-US" altLang="ko-KR" sz="1200" b="0" i="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(</a:t>
                      </a:r>
                      <a:r>
                        <a:rPr lang="ko-KR" altLang="en-US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노년화</a:t>
                      </a:r>
                      <a:r>
                        <a:rPr lang="en-US" altLang="ko-KR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, </a:t>
                      </a:r>
                      <a:r>
                        <a:rPr lang="ko-KR" altLang="en-US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정보화교육 포함</a:t>
                      </a:r>
                      <a:r>
                        <a:rPr lang="en-US" altLang="ko-KR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ㆍ정보화교육만</a:t>
                      </a: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과목    </a:t>
                      </a:r>
                      <a:endParaRPr lang="en-US" altLang="ko-KR" sz="1200" dirty="0">
                        <a:solidFill>
                          <a:srgbClr val="FF0000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altLang="ko-KR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  </a:t>
                      </a:r>
                      <a:r>
                        <a:rPr lang="ko-KR" altLang="en-US" sz="1200" b="0" i="0" dirty="0">
                          <a:solidFill>
                            <a:srgbClr val="FF0000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신청 불가</a:t>
                      </a:r>
                      <a:endParaRPr lang="en-US" altLang="ko-KR" sz="1200" b="0" i="0" dirty="0">
                        <a:solidFill>
                          <a:srgbClr val="FF0000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ㆍ초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, 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중급 중복참여 불가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</a:t>
                      </a:r>
                      <a:r>
                        <a:rPr lang="ko-KR" altLang="en-US" sz="1200" b="0" i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r>
                        <a:rPr lang="ko-KR" altLang="en-US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추첨식 진행</a:t>
                      </a:r>
                      <a:r>
                        <a:rPr lang="en-US" altLang="ko-KR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무작위</a:t>
                      </a:r>
                      <a:r>
                        <a:rPr lang="en-US" altLang="ko-KR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</a:t>
                      </a:r>
                      <a:r>
                        <a:rPr lang="ko-KR" altLang="en-US" sz="1200" b="0" i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참관가능</a:t>
                      </a:r>
                      <a:endParaRPr lang="en-US" altLang="ko-KR" sz="1200" b="0" i="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</a:t>
                      </a:r>
                      <a:r>
                        <a:rPr lang="ko-KR" altLang="en-US" sz="1200" b="0" i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추첨</a:t>
                      </a:r>
                      <a:r>
                        <a:rPr lang="ko-KR" altLang="en-US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</a:t>
                      </a:r>
                      <a:r>
                        <a:rPr lang="en-US" altLang="ko-KR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: 08.03(</a:t>
                      </a:r>
                      <a:r>
                        <a:rPr lang="ko-KR" altLang="en-US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r>
                        <a:rPr lang="en-US" altLang="ko-KR" sz="1200" b="0" i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), 16:00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ㆍ합격자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개별문자 발송</a:t>
                      </a:r>
                      <a:endParaRPr lang="en-US" altLang="ko-KR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ㆍ홈페이지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공지사항</a:t>
                      </a:r>
                      <a:endParaRPr lang="en-US" altLang="ko-KR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  게시 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: 08.04(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금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858389" y="700087"/>
            <a:ext cx="5845128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600" dirty="0">
                <a:solidFill>
                  <a:srgbClr val="000000"/>
                </a:solidFill>
                <a:latin typeface="서울남산체 B" panose="02020503020101020101" pitchFamily="18" charset="-127"/>
                <a:ea typeface="서울남산체 B" panose="02020503020101020101" pitchFamily="18" charset="-127"/>
                <a:cs typeface="Noto Sans CJK KR Black" pitchFamily="34" charset="0"/>
              </a:rPr>
              <a:t>춘천동부노인복지관</a:t>
            </a:r>
            <a:endParaRPr lang="en-US" dirty="0">
              <a:latin typeface="서울남산체 B" panose="02020503020101020101" pitchFamily="18" charset="-127"/>
              <a:ea typeface="서울남산체 B" panose="02020503020101020101" pitchFamily="18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02CF77D-F617-DCDC-50C6-7B313A2D1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52" y="9463669"/>
            <a:ext cx="2439346" cy="5047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0543D8-5B62-ED99-66D7-96B865952EEB}"/>
              </a:ext>
            </a:extLst>
          </p:cNvPr>
          <p:cNvSpPr txBox="1"/>
          <p:nvPr/>
        </p:nvSpPr>
        <p:spPr>
          <a:xfrm>
            <a:off x="3073949" y="9407478"/>
            <a:ext cx="3977073" cy="534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200" spc="-150" dirty="0" err="1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문의ㅣ문화복지팀</a:t>
            </a:r>
            <a:r>
              <a:rPr lang="ko-KR" altLang="en-US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 </a:t>
            </a:r>
            <a:r>
              <a:rPr lang="en-US" altLang="ko-KR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033-255-8866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816FE39-0891-0E98-E87C-1D5C8E1553FD}"/>
              </a:ext>
            </a:extLst>
          </p:cNvPr>
          <p:cNvCxnSpPr>
            <a:cxnSpLocks/>
          </p:cNvCxnSpPr>
          <p:nvPr/>
        </p:nvCxnSpPr>
        <p:spPr>
          <a:xfrm>
            <a:off x="458423" y="9287986"/>
            <a:ext cx="6592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그래픽 22" descr="교외 장면">
            <a:extLst>
              <a:ext uri="{FF2B5EF4-FFF2-40B4-BE49-F238E27FC236}">
                <a16:creationId xmlns:a16="http://schemas.microsoft.com/office/drawing/2014/main" id="{661C5A33-A93F-033A-01B2-DB50C86DF1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05653" y="3952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4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59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0" y="1337"/>
            <a:ext cx="7591426" cy="10695238"/>
            <a:chOff x="0" y="0"/>
            <a:chExt cx="7561905" cy="10695238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561905" cy="10695238"/>
            </a:xfrm>
            <a:prstGeom prst="rect">
              <a:avLst/>
            </a:prstGeom>
            <a:solidFill>
              <a:srgbClr val="00B0F0"/>
            </a:solidFill>
          </p:spPr>
        </p:pic>
      </p:grpSp>
      <p:grpSp>
        <p:nvGrpSpPr>
          <p:cNvPr id="1002" name="그룹 1002"/>
          <p:cNvGrpSpPr/>
          <p:nvPr/>
        </p:nvGrpSpPr>
        <p:grpSpPr>
          <a:xfrm>
            <a:off x="536477" y="537215"/>
            <a:ext cx="6592599" cy="9700004"/>
            <a:chOff x="536477" y="565350"/>
            <a:chExt cx="6592599" cy="9700004"/>
          </a:xfrm>
        </p:grpSpPr>
        <p:pic>
          <p:nvPicPr>
            <p:cNvPr id="2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6477" y="565350"/>
              <a:ext cx="6592599" cy="9700004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858388" y="623887"/>
            <a:ext cx="5845129" cy="942815"/>
            <a:chOff x="858388" y="1225663"/>
            <a:chExt cx="5845129" cy="942815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8388" y="1225663"/>
              <a:ext cx="5845129" cy="942815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30386" y="1707493"/>
            <a:ext cx="6251439" cy="434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건강교실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(12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과목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 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※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교재 등 수업에 필요한 재료 및 물품은 본인 부담</a:t>
            </a:r>
            <a:endParaRPr lang="en-US" sz="12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0079" y="624270"/>
            <a:ext cx="640174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2023년 </a:t>
            </a:r>
            <a:r>
              <a:rPr lang="ko-KR" altLang="en-US" sz="2800" b="1" dirty="0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하</a:t>
            </a:r>
            <a:r>
              <a:rPr lang="en-US" sz="2800" b="1" dirty="0" err="1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반기</a:t>
            </a:r>
            <a:r>
              <a:rPr lang="en-US" sz="2800" b="1" dirty="0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 </a:t>
            </a:r>
            <a:r>
              <a:rPr lang="ko-KR" altLang="en-US" sz="2800" b="1" dirty="0">
                <a:solidFill>
                  <a:srgbClr val="92D05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노년사회화교육</a:t>
            </a:r>
            <a:endParaRPr lang="en-US" altLang="ko-KR" sz="2800" b="1" dirty="0">
              <a:solidFill>
                <a:srgbClr val="92D050"/>
              </a:solidFill>
              <a:latin typeface="서울남산체 EB" panose="02020503020101020101" pitchFamily="18" charset="-127"/>
              <a:ea typeface="서울남산체 EB" panose="02020503020101020101" pitchFamily="18" charset="-127"/>
              <a:cs typeface="Noto Sans CJK KR Black" pitchFamily="34" charset="0"/>
            </a:endParaRPr>
          </a:p>
          <a:p>
            <a:pPr algn="ctr"/>
            <a:r>
              <a:rPr lang="ko-KR" altLang="en-US" sz="28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</a:rPr>
              <a:t>프로그램 시간표</a:t>
            </a:r>
            <a:endParaRPr lang="en-US" sz="2800" b="1" dirty="0">
              <a:latin typeface="서울남산체 EB" panose="02020503020101020101" pitchFamily="18" charset="-127"/>
              <a:ea typeface="서울남산체 EB" panose="02020503020101020101" pitchFamily="18" charset="-12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5928"/>
              </p:ext>
            </p:extLst>
          </p:nvPr>
        </p:nvGraphicFramePr>
        <p:xfrm>
          <a:off x="885825" y="2141713"/>
          <a:ext cx="5896190" cy="4319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4175984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3577446"/>
                    </a:ext>
                  </a:extLst>
                </a:gridCol>
                <a:gridCol w="866990">
                  <a:extLst>
                    <a:ext uri="{9D8B030D-6E8A-4147-A177-3AD203B41FA5}">
                      <a16:colId xmlns:a16="http://schemas.microsoft.com/office/drawing/2014/main" val="2015331467"/>
                    </a:ext>
                  </a:extLst>
                </a:gridCol>
              </a:tblGrid>
              <a:tr h="326007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과목명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일정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장소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모집</a:t>
                      </a:r>
                      <a:endParaRPr lang="en-US" altLang="ko-KR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</a:endParaRPr>
                    </a:p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인원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수강료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07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요일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시간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091888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택견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15,000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라인댄스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14:00~15:00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7620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장수춤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80016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요가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자비손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58780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요가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B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11:00~12:00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자비손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40378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줌바라틴댄스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금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11:00~12:00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44280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국학기공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명상호흡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금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자비손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338451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바른자세운동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자비손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47353"/>
                  </a:ext>
                </a:extLst>
              </a:tr>
              <a:tr h="29340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건강자가요법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14:00~15:00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자비손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31468"/>
                  </a:ext>
                </a:extLst>
              </a:tr>
              <a:tr h="341646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웃음치료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15:00~16:00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618345"/>
                  </a:ext>
                </a:extLst>
              </a:tr>
              <a:tr h="35523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건강체조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11:00~12:00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982743"/>
                  </a:ext>
                </a:extLst>
              </a:tr>
              <a:tr h="33045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댄스스포츠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59755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102CF77D-F617-DCDC-50C6-7B313A2D1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4" y="9460761"/>
            <a:ext cx="2439346" cy="5047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0543D8-5B62-ED99-66D7-96B865952EEB}"/>
              </a:ext>
            </a:extLst>
          </p:cNvPr>
          <p:cNvSpPr txBox="1"/>
          <p:nvPr/>
        </p:nvSpPr>
        <p:spPr>
          <a:xfrm>
            <a:off x="3056529" y="9393162"/>
            <a:ext cx="4019813" cy="534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200" spc="-150" dirty="0" err="1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문의ㅣ문화복지팀</a:t>
            </a:r>
            <a:r>
              <a:rPr lang="ko-KR" altLang="en-US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 </a:t>
            </a:r>
            <a:r>
              <a:rPr lang="en-US" altLang="ko-KR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033-255-8866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816FE39-0891-0E98-E87C-1D5C8E1553FD}"/>
              </a:ext>
            </a:extLst>
          </p:cNvPr>
          <p:cNvCxnSpPr>
            <a:cxnSpLocks/>
          </p:cNvCxnSpPr>
          <p:nvPr/>
        </p:nvCxnSpPr>
        <p:spPr>
          <a:xfrm>
            <a:off x="465426" y="9234487"/>
            <a:ext cx="6592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5">
            <a:extLst>
              <a:ext uri="{FF2B5EF4-FFF2-40B4-BE49-F238E27FC236}">
                <a16:creationId xmlns:a16="http://schemas.microsoft.com/office/drawing/2014/main" id="{2BEF74C6-B644-3537-29B5-DC5A055AB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35032"/>
              </p:ext>
            </p:extLst>
          </p:nvPr>
        </p:nvGraphicFramePr>
        <p:xfrm>
          <a:off x="839191" y="7229584"/>
          <a:ext cx="5942824" cy="1891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0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4175984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253">
                  <a:extLst>
                    <a:ext uri="{9D8B030D-6E8A-4147-A177-3AD203B41FA5}">
                      <a16:colId xmlns:a16="http://schemas.microsoft.com/office/drawing/2014/main" val="2813577446"/>
                    </a:ext>
                  </a:extLst>
                </a:gridCol>
                <a:gridCol w="864691">
                  <a:extLst>
                    <a:ext uri="{9D8B030D-6E8A-4147-A177-3AD203B41FA5}">
                      <a16:colId xmlns:a16="http://schemas.microsoft.com/office/drawing/2014/main" val="576705431"/>
                    </a:ext>
                  </a:extLst>
                </a:gridCol>
              </a:tblGrid>
              <a:tr h="340989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과목명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일정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장소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모집</a:t>
                      </a:r>
                      <a:endParaRPr lang="en-US" altLang="ko-KR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</a:endParaRPr>
                    </a:p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인원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수강료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89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요일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시간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091888"/>
                  </a:ext>
                </a:extLst>
              </a:tr>
              <a:tr h="28924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중국어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월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15,000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88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원어민영어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14:00~15:00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7620"/>
                  </a:ext>
                </a:extLst>
              </a:tr>
              <a:tr h="30688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영어초급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627139"/>
                  </a:ext>
                </a:extLst>
              </a:tr>
              <a:tr h="30688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영어중급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11:00~12:00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56215"/>
                  </a:ext>
                </a:extLst>
              </a:tr>
            </a:tbl>
          </a:graphicData>
        </a:graphic>
      </p:graphicFrame>
      <p:sp>
        <p:nvSpPr>
          <p:cNvPr id="18" name="Object 16">
            <a:extLst>
              <a:ext uri="{FF2B5EF4-FFF2-40B4-BE49-F238E27FC236}">
                <a16:creationId xmlns:a16="http://schemas.microsoft.com/office/drawing/2014/main" id="{6CA7ED0F-0259-A70C-C9B5-84F2982380B3}"/>
              </a:ext>
            </a:extLst>
          </p:cNvPr>
          <p:cNvSpPr txBox="1"/>
          <p:nvPr/>
        </p:nvSpPr>
        <p:spPr>
          <a:xfrm>
            <a:off x="698845" y="6663021"/>
            <a:ext cx="6251439" cy="434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어문교실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(4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과목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 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※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교재 등 수업에 필요한 재료 및 물품은 본인 부담</a:t>
            </a:r>
            <a:endParaRPr lang="en-US" sz="12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641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59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0" y="0"/>
            <a:ext cx="7561905" cy="10695238"/>
            <a:chOff x="0" y="0"/>
            <a:chExt cx="7561905" cy="10695238"/>
          </a:xfrm>
          <a:solidFill>
            <a:srgbClr val="00B0F0"/>
          </a:solidFill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561905" cy="10695238"/>
            </a:xfrm>
            <a:prstGeom prst="rect">
              <a:avLst/>
            </a:prstGeom>
            <a:grpFill/>
          </p:spPr>
        </p:pic>
      </p:grpSp>
      <p:grpSp>
        <p:nvGrpSpPr>
          <p:cNvPr id="1002" name="그룹 1002"/>
          <p:cNvGrpSpPr/>
          <p:nvPr/>
        </p:nvGrpSpPr>
        <p:grpSpPr>
          <a:xfrm>
            <a:off x="507902" y="310746"/>
            <a:ext cx="6592599" cy="9700004"/>
            <a:chOff x="504825" y="498285"/>
            <a:chExt cx="6592599" cy="9700004"/>
          </a:xfrm>
        </p:grpSpPr>
        <p:pic>
          <p:nvPicPr>
            <p:cNvPr id="2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4825" y="498285"/>
              <a:ext cx="6592599" cy="9700004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858388" y="623887"/>
            <a:ext cx="5845129" cy="942815"/>
            <a:chOff x="858388" y="1225663"/>
            <a:chExt cx="5845129" cy="942815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8388" y="1225663"/>
              <a:ext cx="5845129" cy="942815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580079" y="624270"/>
            <a:ext cx="640174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2023년 </a:t>
            </a:r>
            <a:r>
              <a:rPr lang="ko-KR" altLang="en-US" sz="2800" b="1" dirty="0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하</a:t>
            </a:r>
            <a:r>
              <a:rPr lang="en-US" sz="2800" b="1" dirty="0" err="1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반기</a:t>
            </a:r>
            <a:r>
              <a:rPr lang="en-US" sz="2800" b="1" dirty="0">
                <a:solidFill>
                  <a:srgbClr val="00B0F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 </a:t>
            </a:r>
            <a:r>
              <a:rPr lang="ko-KR" altLang="en-US" sz="2800" b="1" dirty="0">
                <a:solidFill>
                  <a:srgbClr val="92D050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노년사회화교육</a:t>
            </a:r>
            <a:endParaRPr lang="en-US" altLang="ko-KR" sz="2800" b="1" dirty="0">
              <a:solidFill>
                <a:srgbClr val="92D050"/>
              </a:solidFill>
              <a:latin typeface="서울남산체 EB" panose="02020503020101020101" pitchFamily="18" charset="-127"/>
              <a:ea typeface="서울남산체 EB" panose="02020503020101020101" pitchFamily="18" charset="-127"/>
              <a:cs typeface="Noto Sans CJK KR Black" pitchFamily="34" charset="0"/>
            </a:endParaRPr>
          </a:p>
          <a:p>
            <a:pPr algn="ctr"/>
            <a:r>
              <a:rPr lang="ko-KR" altLang="en-US" sz="28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</a:rPr>
              <a:t>프로그램 시간표</a:t>
            </a:r>
            <a:endParaRPr lang="en-US" sz="2800" b="1" dirty="0">
              <a:latin typeface="서울남산체 EB" panose="02020503020101020101" pitchFamily="18" charset="-127"/>
              <a:ea typeface="서울남산체 EB" panose="02020503020101020101" pitchFamily="18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02CF77D-F617-DCDC-50C6-7B313A2D1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31" y="9377728"/>
            <a:ext cx="2439346" cy="5047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0543D8-5B62-ED99-66D7-96B865952EEB}"/>
              </a:ext>
            </a:extLst>
          </p:cNvPr>
          <p:cNvSpPr txBox="1"/>
          <p:nvPr/>
        </p:nvSpPr>
        <p:spPr>
          <a:xfrm>
            <a:off x="2985428" y="9317324"/>
            <a:ext cx="4038600" cy="534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200" spc="-150" dirty="0" err="1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문의ㅣ문화복지팀</a:t>
            </a:r>
            <a:r>
              <a:rPr lang="ko-KR" altLang="en-US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 </a:t>
            </a:r>
            <a:r>
              <a:rPr lang="en-US" altLang="ko-KR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033-255-8866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816FE39-0891-0E98-E87C-1D5C8E1553FD}"/>
              </a:ext>
            </a:extLst>
          </p:cNvPr>
          <p:cNvCxnSpPr>
            <a:cxnSpLocks/>
          </p:cNvCxnSpPr>
          <p:nvPr/>
        </p:nvCxnSpPr>
        <p:spPr>
          <a:xfrm>
            <a:off x="465426" y="9234487"/>
            <a:ext cx="6592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E02D2610-5FBD-4C73-51C4-CD24F6E29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90381"/>
              </p:ext>
            </p:extLst>
          </p:nvPr>
        </p:nvGraphicFramePr>
        <p:xfrm>
          <a:off x="809540" y="6801436"/>
          <a:ext cx="5942824" cy="218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0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4175984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253">
                  <a:extLst>
                    <a:ext uri="{9D8B030D-6E8A-4147-A177-3AD203B41FA5}">
                      <a16:colId xmlns:a16="http://schemas.microsoft.com/office/drawing/2014/main" val="2813577446"/>
                    </a:ext>
                  </a:extLst>
                </a:gridCol>
                <a:gridCol w="864691">
                  <a:extLst>
                    <a:ext uri="{9D8B030D-6E8A-4147-A177-3AD203B41FA5}">
                      <a16:colId xmlns:a16="http://schemas.microsoft.com/office/drawing/2014/main" val="576705431"/>
                    </a:ext>
                  </a:extLst>
                </a:gridCol>
              </a:tblGrid>
              <a:tr h="390650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과목명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일정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장소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모집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</a:endParaRPr>
                    </a:p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인원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수강료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5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요일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시간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091888"/>
                  </a:ext>
                </a:extLst>
              </a:tr>
              <a:tr h="35158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사주명리학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금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평교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15,000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</a:t>
                      </a:r>
                      <a:endParaRPr lang="en-US" altLang="ko-KR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58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노래교실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A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평교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7620"/>
                  </a:ext>
                </a:extLst>
              </a:tr>
              <a:tr h="35158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노래교실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B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평교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627139"/>
                  </a:ext>
                </a:extLst>
              </a:tr>
              <a:tr h="35158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DSLR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사진반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평교</a:t>
                      </a:r>
                      <a:r>
                        <a:rPr lang="en-US" altLang="ko-KR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</a:t>
                      </a: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56215"/>
                  </a:ext>
                </a:extLst>
              </a:tr>
            </a:tbl>
          </a:graphicData>
        </a:graphic>
      </p:graphicFrame>
      <p:graphicFrame>
        <p:nvGraphicFramePr>
          <p:cNvPr id="20" name="Table 5">
            <a:extLst>
              <a:ext uri="{FF2B5EF4-FFF2-40B4-BE49-F238E27FC236}">
                <a16:creationId xmlns:a16="http://schemas.microsoft.com/office/drawing/2014/main" id="{536A2A17-9C09-6834-8F77-04BA65292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23776"/>
              </p:ext>
            </p:extLst>
          </p:nvPr>
        </p:nvGraphicFramePr>
        <p:xfrm>
          <a:off x="809540" y="2336869"/>
          <a:ext cx="5942823" cy="3826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8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995">
                  <a:extLst>
                    <a:ext uri="{9D8B030D-6E8A-4147-A177-3AD203B41FA5}">
                      <a16:colId xmlns:a16="http://schemas.microsoft.com/office/drawing/2014/main" val="2741759846"/>
                    </a:ext>
                  </a:extLst>
                </a:gridCol>
                <a:gridCol w="1156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6569">
                  <a:extLst>
                    <a:ext uri="{9D8B030D-6E8A-4147-A177-3AD203B41FA5}">
                      <a16:colId xmlns:a16="http://schemas.microsoft.com/office/drawing/2014/main" val="2813577446"/>
                    </a:ext>
                  </a:extLst>
                </a:gridCol>
                <a:gridCol w="856131">
                  <a:extLst>
                    <a:ext uri="{9D8B030D-6E8A-4147-A177-3AD203B41FA5}">
                      <a16:colId xmlns:a16="http://schemas.microsoft.com/office/drawing/2014/main" val="576705431"/>
                    </a:ext>
                  </a:extLst>
                </a:gridCol>
              </a:tblGrid>
              <a:tr h="347883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과목명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일정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장소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모집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</a:endParaRPr>
                    </a:p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인원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수강료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83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요일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solidFill>
                            <a:schemeClr val="bg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</a:rPr>
                        <a:t>시간</a:t>
                      </a:r>
                      <a:endParaRPr lang="en-US" sz="1400" dirty="0">
                        <a:solidFill>
                          <a:schemeClr val="bg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solidFill>
                      <a:srgbClr val="5D6DBE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091888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생활민화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15,000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문인화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7620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한글서예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80016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한문서예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58780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우쿨렐레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14:00~15:00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40378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난타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15:00~16:00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44280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통기타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목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338451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사물놀이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47353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민요교실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월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14:00~15:00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강당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331468"/>
                  </a:ext>
                </a:extLst>
              </a:tr>
              <a:tr h="31309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칼림바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수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13:00~14:00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평생교육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실</a:t>
                      </a: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en-US" sz="1200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618345"/>
                  </a:ext>
                </a:extLst>
              </a:tr>
            </a:tbl>
          </a:graphicData>
        </a:graphic>
      </p:graphicFrame>
      <p:sp>
        <p:nvSpPr>
          <p:cNvPr id="23" name="Object 16">
            <a:extLst>
              <a:ext uri="{FF2B5EF4-FFF2-40B4-BE49-F238E27FC236}">
                <a16:creationId xmlns:a16="http://schemas.microsoft.com/office/drawing/2014/main" id="{7B8115BA-7618-71A9-9771-7F6826047F68}"/>
              </a:ext>
            </a:extLst>
          </p:cNvPr>
          <p:cNvSpPr txBox="1"/>
          <p:nvPr/>
        </p:nvSpPr>
        <p:spPr>
          <a:xfrm>
            <a:off x="730386" y="1707493"/>
            <a:ext cx="6251439" cy="434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예능교실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(10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과목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 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※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악기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, 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교재 등 수업에 필요한 재료 및 물품은 본인 부담</a:t>
            </a:r>
            <a:endParaRPr lang="en-US" sz="12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  <p:sp>
        <p:nvSpPr>
          <p:cNvPr id="24" name="Object 16">
            <a:extLst>
              <a:ext uri="{FF2B5EF4-FFF2-40B4-BE49-F238E27FC236}">
                <a16:creationId xmlns:a16="http://schemas.microsoft.com/office/drawing/2014/main" id="{2668CF41-9629-DBDE-6ACF-BAEC7983D90A}"/>
              </a:ext>
            </a:extLst>
          </p:cNvPr>
          <p:cNvSpPr txBox="1"/>
          <p:nvPr/>
        </p:nvSpPr>
        <p:spPr>
          <a:xfrm>
            <a:off x="678481" y="6205828"/>
            <a:ext cx="6251439" cy="434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</a:t>
            </a:r>
            <a:r>
              <a:rPr lang="ko-KR" altLang="en-US" sz="1700" dirty="0" err="1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취미여가교실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(4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과목</a:t>
            </a:r>
            <a:r>
              <a:rPr lang="en-US" altLang="ko-KR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) </a:t>
            </a:r>
            <a:r>
              <a:rPr lang="en-US" altLang="ko-KR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※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교재 등 수업에 필요한 재료 및 물품은 본인 부담</a:t>
            </a:r>
            <a:endParaRPr lang="en-US" sz="12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425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59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0" y="0"/>
            <a:ext cx="7561905" cy="10695238"/>
            <a:chOff x="0" y="0"/>
            <a:chExt cx="7561905" cy="10695238"/>
          </a:xfrm>
          <a:solidFill>
            <a:srgbClr val="00B0F0"/>
          </a:solidFill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561905" cy="10695238"/>
            </a:xfrm>
            <a:prstGeom prst="rect">
              <a:avLst/>
            </a:prstGeom>
            <a:grpFill/>
          </p:spPr>
        </p:pic>
      </p:grpSp>
      <p:grpSp>
        <p:nvGrpSpPr>
          <p:cNvPr id="1002" name="그룹 1002"/>
          <p:cNvGrpSpPr/>
          <p:nvPr/>
        </p:nvGrpSpPr>
        <p:grpSpPr>
          <a:xfrm>
            <a:off x="484653" y="497617"/>
            <a:ext cx="6592599" cy="9700004"/>
            <a:chOff x="484653" y="497617"/>
            <a:chExt cx="6592599" cy="9700004"/>
          </a:xfrm>
        </p:grpSpPr>
        <p:pic>
          <p:nvPicPr>
            <p:cNvPr id="2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4653" y="497617"/>
              <a:ext cx="6592599" cy="9700004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858388" y="623887"/>
            <a:ext cx="5845129" cy="942815"/>
            <a:chOff x="858388" y="1225663"/>
            <a:chExt cx="5845129" cy="942815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8388" y="1225663"/>
              <a:ext cx="5845129" cy="942815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85994" y="1881557"/>
            <a:ext cx="5906532" cy="434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</a:t>
            </a:r>
            <a:r>
              <a:rPr lang="ko-KR" altLang="en-US" sz="1700" b="1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신규회원등록</a:t>
            </a:r>
            <a:endParaRPr lang="en-US" sz="1200" b="1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0079" y="762770"/>
            <a:ext cx="6401746" cy="6771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400" b="1" dirty="0">
                <a:latin typeface="서울남산체 EB" panose="02020503020101020101" pitchFamily="18" charset="-127"/>
                <a:ea typeface="서울남산체 EB" panose="02020503020101020101" pitchFamily="18" charset="-127"/>
              </a:rPr>
              <a:t>춘천동부노인복지관</a:t>
            </a:r>
            <a:endParaRPr lang="en-US" altLang="ko-KR" sz="1400" b="1" dirty="0">
              <a:latin typeface="서울남산체 EB" panose="02020503020101020101" pitchFamily="18" charset="-127"/>
              <a:ea typeface="서울남산체 EB" panose="02020503020101020101" pitchFamily="18" charset="-127"/>
            </a:endParaRPr>
          </a:p>
          <a:p>
            <a:pPr algn="ctr"/>
            <a:r>
              <a:rPr lang="ko-KR" altLang="en-US" sz="24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회원가입</a:t>
            </a:r>
            <a:r>
              <a:rPr lang="en-US" altLang="ko-KR" sz="24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&amp;</a:t>
            </a:r>
            <a:r>
              <a:rPr lang="ko-KR" altLang="en-US" sz="2400" b="1" dirty="0">
                <a:solidFill>
                  <a:srgbClr val="3A4CA8"/>
                </a:solidFill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Black" pitchFamily="34" charset="0"/>
              </a:rPr>
              <a:t>기타프로그램</a:t>
            </a:r>
            <a:endParaRPr lang="en-US" altLang="ko-KR" sz="2400" b="1" dirty="0">
              <a:solidFill>
                <a:srgbClr val="3A4CA8"/>
              </a:solidFill>
              <a:latin typeface="서울남산체 EB" panose="02020503020101020101" pitchFamily="18" charset="-127"/>
              <a:ea typeface="서울남산체 EB" panose="02020503020101020101" pitchFamily="18" charset="-127"/>
              <a:cs typeface="Noto Sans CJK KR Black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005562"/>
              </p:ext>
            </p:extLst>
          </p:nvPr>
        </p:nvGraphicFramePr>
        <p:xfrm>
          <a:off x="827685" y="2483166"/>
          <a:ext cx="5875831" cy="117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5091">
                  <a:extLst>
                    <a:ext uri="{9D8B030D-6E8A-4147-A177-3AD203B41FA5}">
                      <a16:colId xmlns:a16="http://schemas.microsoft.com/office/drawing/2014/main" val="2741759846"/>
                    </a:ext>
                  </a:extLst>
                </a:gridCol>
              </a:tblGrid>
              <a:tr h="358639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회원등록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매주 월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~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금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, 09:00~18:00</a:t>
                      </a:r>
                      <a:endParaRPr lang="en-US" sz="1200" b="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04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필요서류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신분증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, 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사진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1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매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, 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회원등록비 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10,000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</a:t>
                      </a:r>
                      <a:endParaRPr lang="en-US" sz="1200" b="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7620"/>
                  </a:ext>
                </a:extLst>
              </a:tr>
              <a:tr h="512342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회원교육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매월 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2, 4</a:t>
                      </a:r>
                      <a:r>
                        <a:rPr lang="ko-KR" altLang="en-US" sz="1200" b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째주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월 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10:00~11:00, 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회의실</a:t>
                      </a:r>
                      <a:endParaRPr lang="en-US" altLang="ko-KR" sz="1200" b="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매월 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3</a:t>
                      </a:r>
                      <a:r>
                        <a:rPr lang="ko-KR" altLang="en-US" sz="1200" b="0" dirty="0" err="1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째주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화 </a:t>
                      </a:r>
                      <a:r>
                        <a:rPr lang="en-US" altLang="ko-KR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15:00~16:00, </a:t>
                      </a:r>
                      <a:r>
                        <a:rPr lang="ko-KR" altLang="en-US" sz="1200" b="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회의실</a:t>
                      </a:r>
                      <a:endParaRPr lang="en-US" sz="1200" b="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55897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102CF77D-F617-DCDC-50C6-7B313A2D17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06" y="9503878"/>
            <a:ext cx="2439346" cy="5047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0543D8-5B62-ED99-66D7-96B865952EEB}"/>
              </a:ext>
            </a:extLst>
          </p:cNvPr>
          <p:cNvSpPr txBox="1"/>
          <p:nvPr/>
        </p:nvSpPr>
        <p:spPr>
          <a:xfrm>
            <a:off x="3145362" y="9430165"/>
            <a:ext cx="3899711" cy="534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200" spc="-150" dirty="0" err="1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문의ㅣ문화복지팀</a:t>
            </a:r>
            <a:r>
              <a:rPr lang="ko-KR" altLang="en-US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 </a:t>
            </a:r>
            <a:r>
              <a:rPr lang="en-US" altLang="ko-KR" sz="2200" spc="-150" dirty="0">
                <a:latin typeface="서울남산체 EB" panose="02020503020101020101" pitchFamily="18" charset="-127"/>
                <a:ea typeface="서울남산체 EB" panose="02020503020101020101" pitchFamily="18" charset="-127"/>
                <a:cs typeface="Noto Sans CJK KR Regular" pitchFamily="34" charset="0"/>
              </a:rPr>
              <a:t>033-255-8866</a:t>
            </a: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816FE39-0891-0E98-E87C-1D5C8E1553FD}"/>
              </a:ext>
            </a:extLst>
          </p:cNvPr>
          <p:cNvCxnSpPr>
            <a:cxnSpLocks/>
          </p:cNvCxnSpPr>
          <p:nvPr/>
        </p:nvCxnSpPr>
        <p:spPr>
          <a:xfrm>
            <a:off x="465426" y="9234487"/>
            <a:ext cx="6592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16">
            <a:extLst>
              <a:ext uri="{FF2B5EF4-FFF2-40B4-BE49-F238E27FC236}">
                <a16:creationId xmlns:a16="http://schemas.microsoft.com/office/drawing/2014/main" id="{13E5F350-7340-779F-9CEB-FB6F29F6D5F8}"/>
              </a:ext>
            </a:extLst>
          </p:cNvPr>
          <p:cNvSpPr txBox="1"/>
          <p:nvPr/>
        </p:nvSpPr>
        <p:spPr>
          <a:xfrm>
            <a:off x="808459" y="3790183"/>
            <a:ext cx="5906532" cy="4520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</a:t>
            </a:r>
            <a:r>
              <a:rPr lang="ko-KR" altLang="en-US" sz="1700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기타프로그램</a:t>
            </a:r>
            <a:endParaRPr lang="en-US" sz="1200" dirty="0"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2F10F3E1-7F40-4366-7A85-DFF5AD7B6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899059"/>
              </p:ext>
            </p:extLst>
          </p:nvPr>
        </p:nvGraphicFramePr>
        <p:xfrm>
          <a:off x="808459" y="4370862"/>
          <a:ext cx="5884067" cy="17577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3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789">
                  <a:extLst>
                    <a:ext uri="{9D8B030D-6E8A-4147-A177-3AD203B41FA5}">
                      <a16:colId xmlns:a16="http://schemas.microsoft.com/office/drawing/2014/main" val="2741759846"/>
                    </a:ext>
                  </a:extLst>
                </a:gridCol>
              </a:tblGrid>
              <a:tr h="49589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춘천시 체육회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생활체육지원사업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dirty="0"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별도모집 예정</a:t>
                      </a: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원데이</a:t>
                      </a: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 클래스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7620"/>
                  </a:ext>
                </a:extLst>
              </a:tr>
              <a:tr h="29753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특별강좌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633595"/>
                  </a:ext>
                </a:extLst>
              </a:tr>
              <a:tr h="29753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금융교육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en-US" sz="1200" dirty="0"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98608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ko-KR" altLang="en-US" sz="1200" b="1" dirty="0" err="1">
                          <a:solidFill>
                            <a:schemeClr val="tx1"/>
                          </a:solidFill>
                          <a:latin typeface="서울남산체 M" panose="02020503020101020101" pitchFamily="18" charset="-127"/>
                          <a:ea typeface="서울남산체 M" panose="02020503020101020101" pitchFamily="18" charset="-127"/>
                          <a:cs typeface="Times New Roman"/>
                        </a:rPr>
                        <a:t>웰다잉교육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서울남산체 M" panose="02020503020101020101" pitchFamily="18" charset="-127"/>
                        <a:ea typeface="서울남산체 M" panose="02020503020101020101" pitchFamily="18" charset="-127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1680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4EBF42D-4E12-57B0-9662-4E911F2F8DCC}"/>
              </a:ext>
            </a:extLst>
          </p:cNvPr>
          <p:cNvSpPr txBox="1"/>
          <p:nvPr/>
        </p:nvSpPr>
        <p:spPr>
          <a:xfrm>
            <a:off x="827685" y="6338887"/>
            <a:ext cx="6062199" cy="1915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●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[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환불규정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  <a:cs typeface="Noto Sans CJK KR Regular" pitchFamily="34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ko-KR" altLang="en-US" sz="1200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환불 진행 시 사무실로 내방하여 </a:t>
            </a:r>
            <a:r>
              <a:rPr lang="ko-KR" altLang="en-US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환불신청서 작성 및 통장사본 제출</a:t>
            </a:r>
            <a:r>
              <a:rPr lang="en-US" altLang="ko-KR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(</a:t>
            </a:r>
            <a:r>
              <a:rPr lang="ko-KR" altLang="en-US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필수</a:t>
            </a:r>
            <a:r>
              <a:rPr lang="en-US" altLang="ko-KR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개강 이후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2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주 이내 수강 시 환불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: </a:t>
            </a:r>
            <a:r>
              <a:rPr lang="ko-KR" altLang="en-US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전액환불</a:t>
            </a:r>
            <a:endParaRPr lang="en-US" altLang="ko-KR" sz="1200" b="1" dirty="0">
              <a:solidFill>
                <a:srgbClr val="C00000"/>
              </a:solidFill>
              <a:latin typeface="서울남산체 M" panose="02020503020101020101" pitchFamily="18" charset="-127"/>
              <a:ea typeface="서울남산체 M" panose="020205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개강 이후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1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개월 이내 수강 시 환불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: </a:t>
            </a:r>
            <a:r>
              <a:rPr lang="ko-KR" altLang="en-US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접수된 수강료의 </a:t>
            </a:r>
            <a:r>
              <a:rPr lang="en-US" altLang="ko-KR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80%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개강 이후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2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개월 이내 수강 시 환불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: </a:t>
            </a:r>
            <a:r>
              <a:rPr lang="ko-KR" altLang="en-US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접수된 수강료의 </a:t>
            </a:r>
            <a:r>
              <a:rPr lang="en-US" altLang="ko-KR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60%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dirty="0" err="1">
                <a:latin typeface="서울남산체 M" panose="02020503020101020101" pitchFamily="18" charset="-127"/>
                <a:ea typeface="서울남산체 M" panose="02020503020101020101" pitchFamily="18" charset="-127"/>
              </a:rPr>
              <a:t>ㆍ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 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개강부터 </a:t>
            </a:r>
            <a:r>
              <a:rPr lang="en-US" altLang="ko-KR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2</a:t>
            </a:r>
            <a:r>
              <a:rPr lang="ko-KR" altLang="en-US" sz="1200" b="1" dirty="0">
                <a:latin typeface="서울남산체 M" panose="02020503020101020101" pitchFamily="18" charset="-127"/>
                <a:ea typeface="서울남산체 M" panose="02020503020101020101" pitchFamily="18" charset="-127"/>
              </a:rPr>
              <a:t>개월 이후 수강 시</a:t>
            </a:r>
            <a:r>
              <a:rPr lang="ko-KR" altLang="en-US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 환불은 불가함</a:t>
            </a:r>
            <a:r>
              <a:rPr lang="en-US" altLang="ko-KR" sz="1200" b="1" dirty="0">
                <a:solidFill>
                  <a:srgbClr val="C00000"/>
                </a:solidFill>
                <a:latin typeface="서울남산체 M" panose="02020503020101020101" pitchFamily="18" charset="-127"/>
                <a:ea typeface="서울남산체 M" panose="02020503020101020101" pitchFamily="18" charset="-127"/>
              </a:rPr>
              <a:t>.</a:t>
            </a:r>
          </a:p>
        </p:txBody>
      </p:sp>
      <p:pic>
        <p:nvPicPr>
          <p:cNvPr id="12" name="그래픽 11" descr="회의실">
            <a:extLst>
              <a:ext uri="{FF2B5EF4-FFF2-40B4-BE49-F238E27FC236}">
                <a16:creationId xmlns:a16="http://schemas.microsoft.com/office/drawing/2014/main" id="{FA1BC6B3-BE6B-7BEB-D39B-968DFC9B20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36831" y="6056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69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718</Words>
  <Application>Microsoft Office PowerPoint</Application>
  <PresentationFormat>사용자 지정</PresentationFormat>
  <Paragraphs>285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굴림체</vt:lpstr>
      <vt:lpstr>서울남산체 B</vt:lpstr>
      <vt:lpstr>서울남산체 EB</vt:lpstr>
      <vt:lpstr>서울남산체 M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박종혜</cp:lastModifiedBy>
  <cp:revision>104</cp:revision>
  <cp:lastPrinted>2023-07-11T02:50:08Z</cp:lastPrinted>
  <dcterms:created xsi:type="dcterms:W3CDTF">2023-06-30T15:12:25Z</dcterms:created>
  <dcterms:modified xsi:type="dcterms:W3CDTF">2023-07-12T08:07:43Z</dcterms:modified>
</cp:coreProperties>
</file>